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5" r:id="rId2"/>
    <p:sldId id="296" r:id="rId3"/>
    <p:sldId id="266" r:id="rId4"/>
    <p:sldId id="258" r:id="rId5"/>
    <p:sldId id="261" r:id="rId6"/>
    <p:sldId id="263" r:id="rId7"/>
    <p:sldId id="288" r:id="rId8"/>
    <p:sldId id="292" r:id="rId9"/>
    <p:sldId id="265" r:id="rId10"/>
    <p:sldId id="267" r:id="rId11"/>
    <p:sldId id="268" r:id="rId12"/>
    <p:sldId id="269" r:id="rId13"/>
    <p:sldId id="270" r:id="rId14"/>
    <p:sldId id="272" r:id="rId15"/>
    <p:sldId id="274" r:id="rId16"/>
    <p:sldId id="275" r:id="rId17"/>
    <p:sldId id="293" r:id="rId18"/>
    <p:sldId id="294" r:id="rId19"/>
    <p:sldId id="289" r:id="rId20"/>
    <p:sldId id="290" r:id="rId21"/>
  </p:sldIdLst>
  <p:sldSz cx="7561263" cy="10693400"/>
  <p:notesSz cx="6858000" cy="9144000"/>
  <p:defaultText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193"/>
    <a:srgbClr val="0257B2"/>
    <a:srgbClr val="004098"/>
    <a:srgbClr val="0F218B"/>
    <a:srgbClr val="009FB0"/>
    <a:srgbClr val="0198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99481" autoAdjust="0"/>
  </p:normalViewPr>
  <p:slideViewPr>
    <p:cSldViewPr>
      <p:cViewPr varScale="1">
        <p:scale>
          <a:sx n="104" d="100"/>
          <a:sy n="104" d="100"/>
        </p:scale>
        <p:origin x="4152" y="96"/>
      </p:cViewPr>
      <p:guideLst>
        <p:guide orient="horz" pos="3368"/>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C5DDD6-D51C-433D-9E01-1D27F8411BED}" type="datetimeFigureOut">
              <a:rPr lang="zh-CN" altLang="en-US" smtClean="0"/>
              <a:t>2022/5/23</a:t>
            </a:fld>
            <a:endParaRPr lang="zh-CN" altLang="en-US"/>
          </a:p>
        </p:txBody>
      </p:sp>
      <p:sp>
        <p:nvSpPr>
          <p:cNvPr id="4" name="幻灯片图像占位符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70764-06D1-4EDF-9EA9-E1F438BA8179}" type="slidenum">
              <a:rPr lang="zh-CN" altLang="en-US" smtClean="0"/>
              <a:t>‹#›</a:t>
            </a:fld>
            <a:endParaRPr lang="zh-CN" altLang="en-US"/>
          </a:p>
        </p:txBody>
      </p:sp>
    </p:spTree>
    <p:extLst>
      <p:ext uri="{BB962C8B-B14F-4D97-AF65-F5344CB8AC3E}">
        <p14:creationId xmlns:p14="http://schemas.microsoft.com/office/powerpoint/2010/main" val="30558759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070764-06D1-4EDF-9EA9-E1F438BA8179}" type="slidenum">
              <a:rPr lang="zh-CN" altLang="en-US" smtClean="0"/>
              <a:t>12</a:t>
            </a:fld>
            <a:endParaRPr lang="zh-CN" altLang="en-US"/>
          </a:p>
        </p:txBody>
      </p:sp>
    </p:spTree>
    <p:extLst>
      <p:ext uri="{BB962C8B-B14F-4D97-AF65-F5344CB8AC3E}">
        <p14:creationId xmlns:p14="http://schemas.microsoft.com/office/powerpoint/2010/main" val="402029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67095" y="3321887"/>
            <a:ext cx="6427074" cy="2292150"/>
          </a:xfrm>
        </p:spPr>
        <p:txBody>
          <a:bodyPr/>
          <a:lstStyle/>
          <a:p>
            <a:r>
              <a:rPr lang="zh-CN" altLang="en-US"/>
              <a:t>单击此处编辑母版标题样式</a:t>
            </a:r>
          </a:p>
        </p:txBody>
      </p:sp>
      <p:sp>
        <p:nvSpPr>
          <p:cNvPr id="3" name="副标题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81916" y="428234"/>
            <a:ext cx="1701284" cy="91240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78063" y="428234"/>
            <a:ext cx="4977831" cy="91240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97288" y="6871500"/>
            <a:ext cx="6427074" cy="2123828"/>
          </a:xfrm>
        </p:spPr>
        <p:txBody>
          <a:bodyPr anchor="t"/>
          <a:lstStyle>
            <a:lvl1pPr algn="l">
              <a:defRPr sz="4600" b="1" cap="all"/>
            </a:lvl1pPr>
          </a:lstStyle>
          <a:p>
            <a:r>
              <a:rPr lang="zh-CN" altLang="en-US"/>
              <a:t>单击此处编辑母版标题样式</a:t>
            </a:r>
          </a:p>
        </p:txBody>
      </p:sp>
      <p:sp>
        <p:nvSpPr>
          <p:cNvPr id="3" name="文本占位符 2"/>
          <p:cNvSpPr>
            <a:spLocks noGrp="1"/>
          </p:cNvSpPr>
          <p:nvPr>
            <p:ph type="body" idx="1"/>
          </p:nvPr>
        </p:nvSpPr>
        <p:spPr>
          <a:xfrm>
            <a:off x="597288" y="4532321"/>
            <a:ext cx="6427074" cy="2339180"/>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78063" y="2495129"/>
            <a:ext cx="3339558" cy="705714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843642" y="2495129"/>
            <a:ext cx="3339558" cy="705714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378064" y="2393639"/>
            <a:ext cx="3340871" cy="997555"/>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4" name="内容占位符 3"/>
          <p:cNvSpPr>
            <a:spLocks noGrp="1"/>
          </p:cNvSpPr>
          <p:nvPr>
            <p:ph sz="half" idx="2"/>
          </p:nvPr>
        </p:nvSpPr>
        <p:spPr>
          <a:xfrm>
            <a:off x="378064" y="3391194"/>
            <a:ext cx="3340871"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841017" y="2393639"/>
            <a:ext cx="3342183" cy="997555"/>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6" name="内容占位符 5"/>
          <p:cNvSpPr>
            <a:spLocks noGrp="1"/>
          </p:cNvSpPr>
          <p:nvPr>
            <p:ph sz="quarter" idx="4"/>
          </p:nvPr>
        </p:nvSpPr>
        <p:spPr>
          <a:xfrm>
            <a:off x="3841017" y="3391194"/>
            <a:ext cx="3342183"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2022/5/23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2022/5/23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78064" y="425756"/>
            <a:ext cx="2487604" cy="1811937"/>
          </a:xfrm>
        </p:spPr>
        <p:txBody>
          <a:bodyPr anchor="b"/>
          <a:lstStyle>
            <a:lvl1pPr algn="l">
              <a:defRPr sz="2300" b="1"/>
            </a:lvl1pPr>
          </a:lstStyle>
          <a:p>
            <a:r>
              <a:rPr lang="zh-CN" altLang="en-US"/>
              <a:t>单击此处编辑母版标题样式</a:t>
            </a:r>
          </a:p>
        </p:txBody>
      </p:sp>
      <p:sp>
        <p:nvSpPr>
          <p:cNvPr id="3" name="内容占位符 2"/>
          <p:cNvSpPr>
            <a:spLocks noGrp="1"/>
          </p:cNvSpPr>
          <p:nvPr>
            <p:ph idx="1"/>
          </p:nvPr>
        </p:nvSpPr>
        <p:spPr>
          <a:xfrm>
            <a:off x="2956244" y="425757"/>
            <a:ext cx="4226957" cy="9126521"/>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378064" y="2237694"/>
            <a:ext cx="2487604" cy="731458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482060" y="7485381"/>
            <a:ext cx="4536758" cy="883692"/>
          </a:xfrm>
        </p:spPr>
        <p:txBody>
          <a:bodyPr anchor="b"/>
          <a:lstStyle>
            <a:lvl1pPr algn="l">
              <a:defRPr sz="2300" b="1"/>
            </a:lvl1pPr>
          </a:lstStyle>
          <a:p>
            <a:r>
              <a:rPr lang="zh-CN" altLang="en-US"/>
              <a:t>单击此处编辑母版标题样式</a:t>
            </a:r>
          </a:p>
        </p:txBody>
      </p:sp>
      <p:sp>
        <p:nvSpPr>
          <p:cNvPr id="3" name="图片占位符 2"/>
          <p:cNvSpPr>
            <a:spLocks noGrp="1"/>
          </p:cNvSpPr>
          <p:nvPr>
            <p:ph type="pic" idx="1"/>
          </p:nvPr>
        </p:nvSpPr>
        <p:spPr>
          <a:xfrm>
            <a:off x="1482060" y="955475"/>
            <a:ext cx="4536758" cy="6416040"/>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CN" altLang="en-US"/>
          </a:p>
        </p:txBody>
      </p:sp>
      <p:sp>
        <p:nvSpPr>
          <p:cNvPr id="4" name="文本占位符 3"/>
          <p:cNvSpPr>
            <a:spLocks noGrp="1"/>
          </p:cNvSpPr>
          <p:nvPr>
            <p:ph type="body" sz="half" idx="2"/>
          </p:nvPr>
        </p:nvSpPr>
        <p:spPr>
          <a:xfrm>
            <a:off x="1482060" y="8369073"/>
            <a:ext cx="4536758" cy="125498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78063" y="428232"/>
            <a:ext cx="6805137" cy="1782233"/>
          </a:xfrm>
          <a:prstGeom prst="rect">
            <a:avLst/>
          </a:prstGeom>
        </p:spPr>
        <p:txBody>
          <a:bodyPr vert="horz" lIns="104306" tIns="52153" rIns="104306" bIns="52153" rtlCol="0" anchor="ctr">
            <a:normAutofit/>
          </a:bodyPr>
          <a:lstStyle/>
          <a:p>
            <a:r>
              <a:rPr lang="zh-CN" altLang="en-US"/>
              <a:t>单击此处编辑母版标题样式</a:t>
            </a:r>
          </a:p>
        </p:txBody>
      </p:sp>
      <p:sp>
        <p:nvSpPr>
          <p:cNvPr id="3" name="文本占位符 2"/>
          <p:cNvSpPr>
            <a:spLocks noGrp="1"/>
          </p:cNvSpPr>
          <p:nvPr>
            <p:ph type="body" idx="1"/>
          </p:nvPr>
        </p:nvSpPr>
        <p:spPr>
          <a:xfrm>
            <a:off x="378063" y="2495129"/>
            <a:ext cx="6805137" cy="7057149"/>
          </a:xfrm>
          <a:prstGeom prst="rect">
            <a:avLst/>
          </a:prstGeom>
        </p:spPr>
        <p:txBody>
          <a:bodyPr vert="horz" lIns="104306" tIns="52153" rIns="104306" bIns="5215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378063" y="9911199"/>
            <a:ext cx="1764295" cy="569324"/>
          </a:xfrm>
          <a:prstGeom prst="rect">
            <a:avLst/>
          </a:prstGeom>
        </p:spPr>
        <p:txBody>
          <a:bodyPr vert="horz" lIns="104306" tIns="52153" rIns="104306" bIns="52153" rtlCol="0" anchor="ctr"/>
          <a:lstStyle>
            <a:lvl1pPr algn="l">
              <a:defRPr sz="1400">
                <a:solidFill>
                  <a:schemeClr val="tx1">
                    <a:tint val="75000"/>
                  </a:schemeClr>
                </a:solidFill>
              </a:defRPr>
            </a:lvl1pPr>
          </a:lstStyle>
          <a:p>
            <a:fld id="{530820CF-B880-4189-942D-D702A7CBA730}" type="datetimeFigureOut">
              <a:rPr lang="zh-CN" altLang="en-US" smtClean="0"/>
              <a:t>2022/5/23</a:t>
            </a:fld>
            <a:endParaRPr lang="zh-CN" altLang="en-US"/>
          </a:p>
        </p:txBody>
      </p:sp>
      <p:sp>
        <p:nvSpPr>
          <p:cNvPr id="5" name="页脚占位符 4"/>
          <p:cNvSpPr>
            <a:spLocks noGrp="1"/>
          </p:cNvSpPr>
          <p:nvPr>
            <p:ph type="ftr" sz="quarter" idx="3"/>
          </p:nvPr>
        </p:nvSpPr>
        <p:spPr>
          <a:xfrm>
            <a:off x="2583432" y="9911199"/>
            <a:ext cx="2394400" cy="569324"/>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5418905" y="9911199"/>
            <a:ext cx="1764295" cy="569324"/>
          </a:xfrm>
          <a:prstGeom prst="rect">
            <a:avLst/>
          </a:prstGeom>
        </p:spPr>
        <p:txBody>
          <a:bodyPr vert="horz" lIns="104306" tIns="52153" rIns="104306" bIns="52153" rtlCol="0" anchor="ctr"/>
          <a:lstStyle>
            <a:lvl1pPr algn="r">
              <a:defRPr sz="14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0F362D1-D7C2-4909-AEB9-1821228751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 y="3690515"/>
            <a:ext cx="7561263" cy="3693773"/>
          </a:xfrm>
          <a:prstGeom prst="rect">
            <a:avLst/>
          </a:prstGeom>
        </p:spPr>
      </p:pic>
      <p:pic>
        <p:nvPicPr>
          <p:cNvPr id="22" name="图片 21">
            <a:extLst>
              <a:ext uri="{FF2B5EF4-FFF2-40B4-BE49-F238E27FC236}">
                <a16:creationId xmlns:a16="http://schemas.microsoft.com/office/drawing/2014/main" id="{EE5CA91E-199E-4804-98C5-CE900AF3A0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 y="0"/>
            <a:ext cx="7560651" cy="10693400"/>
          </a:xfrm>
          <a:prstGeom prst="rect">
            <a:avLst/>
          </a:prstGeom>
        </p:spPr>
      </p:pic>
      <p:sp>
        <p:nvSpPr>
          <p:cNvPr id="24" name="矩形 23">
            <a:extLst>
              <a:ext uri="{FF2B5EF4-FFF2-40B4-BE49-F238E27FC236}">
                <a16:creationId xmlns:a16="http://schemas.microsoft.com/office/drawing/2014/main" id="{CB174D93-B7B5-41B7-B37F-AAE4F4BFA038}"/>
              </a:ext>
            </a:extLst>
          </p:cNvPr>
          <p:cNvSpPr/>
          <p:nvPr/>
        </p:nvSpPr>
        <p:spPr>
          <a:xfrm>
            <a:off x="5193512" y="2905728"/>
            <a:ext cx="2145460" cy="369332"/>
          </a:xfrm>
          <a:prstGeom prst="rect">
            <a:avLst/>
          </a:prstGeom>
          <a:noFill/>
        </p:spPr>
        <p:txBody>
          <a:bodyPr wrap="square">
            <a:spAutoFit/>
          </a:bodyPr>
          <a:lstStyle/>
          <a:p>
            <a:pPr algn="r"/>
            <a:r>
              <a:rPr lang="en-US" altLang="zh-CN" sz="1800" baseline="30000" dirty="0">
                <a:solidFill>
                  <a:srgbClr val="139193"/>
                </a:solidFill>
                <a:latin typeface="Arial" panose="020B0604020202020204" pitchFamily="34" charset="0"/>
                <a:ea typeface="Droid Sans Fallback" panose="020B0502000000000001" pitchFamily="50" charset="-128"/>
                <a:cs typeface="Arial" panose="020B0604020202020204" pitchFamily="34" charset="0"/>
              </a:rPr>
              <a:t>7.2kV/12kV,…400A,…4kA</a:t>
            </a:r>
            <a:endParaRPr lang="en-US" altLang="zh-CN" sz="1800" dirty="0">
              <a:solidFill>
                <a:srgbClr val="139193"/>
              </a:solidFill>
              <a:latin typeface="Arial" panose="020B0604020202020204" pitchFamily="34" charset="0"/>
              <a:ea typeface="Droid Sans Fallback" panose="020B0502000000000001" pitchFamily="50" charset="-128"/>
              <a:cs typeface="Arial" panose="020B0604020202020204" pitchFamily="34" charset="0"/>
            </a:endParaRPr>
          </a:p>
        </p:txBody>
      </p:sp>
      <p:grpSp>
        <p:nvGrpSpPr>
          <p:cNvPr id="25" name="组合 24">
            <a:extLst>
              <a:ext uri="{FF2B5EF4-FFF2-40B4-BE49-F238E27FC236}">
                <a16:creationId xmlns:a16="http://schemas.microsoft.com/office/drawing/2014/main" id="{BE1DAC2F-A920-47F5-8D9B-53A54DC57D1E}"/>
              </a:ext>
            </a:extLst>
          </p:cNvPr>
          <p:cNvGrpSpPr/>
          <p:nvPr/>
        </p:nvGrpSpPr>
        <p:grpSpPr>
          <a:xfrm>
            <a:off x="4478092" y="1674292"/>
            <a:ext cx="2904000" cy="1113474"/>
            <a:chOff x="4352549" y="3377605"/>
            <a:chExt cx="2904000" cy="1113474"/>
          </a:xfrm>
        </p:grpSpPr>
        <p:sp>
          <p:nvSpPr>
            <p:cNvPr id="26" name="TextBox 13">
              <a:extLst>
                <a:ext uri="{FF2B5EF4-FFF2-40B4-BE49-F238E27FC236}">
                  <a16:creationId xmlns:a16="http://schemas.microsoft.com/office/drawing/2014/main" id="{06C1EE91-7346-4555-8364-635FBCAB476D}"/>
                </a:ext>
              </a:extLst>
            </p:cNvPr>
            <p:cNvSpPr txBox="1"/>
            <p:nvPr/>
          </p:nvSpPr>
          <p:spPr>
            <a:xfrm>
              <a:off x="6148553" y="3377605"/>
              <a:ext cx="1107996" cy="605294"/>
            </a:xfrm>
            <a:prstGeom prst="rect">
              <a:avLst/>
            </a:prstGeom>
            <a:noFill/>
          </p:spPr>
          <p:txBody>
            <a:bodyPr wrap="none" rtlCol="0">
              <a:spAutoFit/>
            </a:bodyPr>
            <a:lstStyle/>
            <a:p>
              <a:pPr algn="r">
                <a:lnSpc>
                  <a:spcPts val="4000"/>
                </a:lnSpc>
              </a:pPr>
              <a:r>
                <a:rPr lang="en-US" altLang="zh-CN" sz="3500" b="1" dirty="0">
                  <a:solidFill>
                    <a:srgbClr val="139193"/>
                  </a:solidFill>
                  <a:latin typeface="Arial" panose="020B0604020202020204" pitchFamily="34" charset="0"/>
                  <a:ea typeface="Droid Sans Fallback" panose="020B0502000000000001" pitchFamily="50" charset="-128"/>
                  <a:cs typeface="Arial" panose="020B0604020202020204" pitchFamily="34" charset="0"/>
                </a:rPr>
                <a:t>VEC</a:t>
              </a:r>
              <a:endParaRPr lang="en-US" altLang="zh-CN" sz="3500" b="1" baseline="30000" dirty="0">
                <a:solidFill>
                  <a:srgbClr val="139193"/>
                </a:solidFill>
                <a:latin typeface="Arial" panose="020B0604020202020204" pitchFamily="34" charset="0"/>
                <a:ea typeface="Droid Sans Fallback" panose="020B0502000000000001" pitchFamily="50" charset="-128"/>
                <a:cs typeface="Arial" panose="020B0604020202020204" pitchFamily="34" charset="0"/>
              </a:endParaRPr>
            </a:p>
          </p:txBody>
        </p:sp>
        <p:sp>
          <p:nvSpPr>
            <p:cNvPr id="27" name="TextBox 14">
              <a:extLst>
                <a:ext uri="{FF2B5EF4-FFF2-40B4-BE49-F238E27FC236}">
                  <a16:creationId xmlns:a16="http://schemas.microsoft.com/office/drawing/2014/main" id="{00DDFCDC-5890-4DF5-BEE4-AD9251B5883F}"/>
                </a:ext>
              </a:extLst>
            </p:cNvPr>
            <p:cNvSpPr txBox="1"/>
            <p:nvPr/>
          </p:nvSpPr>
          <p:spPr>
            <a:xfrm>
              <a:off x="4352549" y="3913229"/>
              <a:ext cx="2904000" cy="577850"/>
            </a:xfrm>
            <a:prstGeom prst="rect">
              <a:avLst/>
            </a:prstGeom>
            <a:noFill/>
          </p:spPr>
          <p:txBody>
            <a:bodyPr wrap="none" rtlCol="0">
              <a:spAutoFit/>
            </a:bodyPr>
            <a:lstStyle/>
            <a:p>
              <a:pPr algn="r">
                <a:lnSpc>
                  <a:spcPct val="150000"/>
                </a:lnSpc>
              </a:pPr>
              <a:r>
                <a:rPr lang="en-US" altLang="zh-CN" sz="2400" b="1" dirty="0">
                  <a:solidFill>
                    <a:srgbClr val="139193"/>
                  </a:solidFill>
                  <a:latin typeface="Arial" panose="020B0604020202020204" pitchFamily="34" charset="0"/>
                  <a:ea typeface="微软雅黑" panose="020B0503020204020204" pitchFamily="34" charset="-122"/>
                  <a:cs typeface="Arial" panose="020B0604020202020204" pitchFamily="34" charset="0"/>
                </a:rPr>
                <a:t>Vacuum Contactor</a:t>
              </a:r>
            </a:p>
          </p:txBody>
        </p:sp>
      </p:grpSp>
      <p:pic>
        <p:nvPicPr>
          <p:cNvPr id="4" name="图片 3">
            <a:extLst>
              <a:ext uri="{FF2B5EF4-FFF2-40B4-BE49-F238E27FC236}">
                <a16:creationId xmlns:a16="http://schemas.microsoft.com/office/drawing/2014/main" id="{B2228114-0D34-49C7-8510-3E49B93946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0443" y="4328552"/>
            <a:ext cx="3500514" cy="38264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2738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9077" y="1841241"/>
            <a:ext cx="6264697" cy="225591"/>
          </a:xfrm>
          <a:prstGeom prst="rect">
            <a:avLst/>
          </a:pr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noFill/>
              <a:latin typeface="Arial" panose="020B0604020202020204" pitchFamily="34" charset="0"/>
              <a:cs typeface="Arial" panose="020B0604020202020204" pitchFamily="34" charset="0"/>
            </a:endParaRPr>
          </a:p>
        </p:txBody>
      </p:sp>
      <p:cxnSp>
        <p:nvCxnSpPr>
          <p:cNvPr id="10" name="直接连接符 9"/>
          <p:cNvCxnSpPr/>
          <p:nvPr/>
        </p:nvCxnSpPr>
        <p:spPr>
          <a:xfrm>
            <a:off x="649078" y="1530276"/>
            <a:ext cx="626469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11" name="组合 10"/>
          <p:cNvGrpSpPr/>
          <p:nvPr/>
        </p:nvGrpSpPr>
        <p:grpSpPr>
          <a:xfrm>
            <a:off x="650181" y="522164"/>
            <a:ext cx="1867051" cy="276999"/>
            <a:chOff x="650181" y="522164"/>
            <a:chExt cx="1867051" cy="276999"/>
          </a:xfrm>
        </p:grpSpPr>
        <p:sp>
          <p:nvSpPr>
            <p:cNvPr id="12" name="TextBox 11"/>
            <p:cNvSpPr txBox="1"/>
            <p:nvPr/>
          </p:nvSpPr>
          <p:spPr>
            <a:xfrm>
              <a:off x="695900" y="522164"/>
              <a:ext cx="1821332" cy="276999"/>
            </a:xfrm>
            <a:prstGeom prst="rect">
              <a:avLst/>
            </a:prstGeom>
            <a:noFill/>
          </p:spPr>
          <p:txBody>
            <a:bodyPr wrap="none" rtlCol="0">
              <a:spAutoFit/>
            </a:bodyPr>
            <a:lstStyle/>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Electrical Control Wiring</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矩形 12"/>
            <p:cNvSpPr/>
            <p:nvPr/>
          </p:nvSpPr>
          <p:spPr>
            <a:xfrm>
              <a:off x="650181" y="552651"/>
              <a:ext cx="45719"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5" name="文本框 15"/>
          <p:cNvSpPr txBox="1"/>
          <p:nvPr/>
        </p:nvSpPr>
        <p:spPr>
          <a:xfrm>
            <a:off x="650181" y="1836000"/>
            <a:ext cx="6264000" cy="230832"/>
          </a:xfrm>
          <a:prstGeom prst="rect">
            <a:avLst/>
          </a:prstGeom>
          <a:solidFill>
            <a:srgbClr val="139193"/>
          </a:solidFill>
          <a:ln w="9525">
            <a:noFill/>
            <a:miter lim="800000"/>
            <a:headEnd/>
            <a:tailEnd/>
          </a:ln>
        </p:spPr>
        <p:txBody>
          <a:bodyPr wrap="square">
            <a:spAutoFit/>
          </a:bodyPr>
          <a:lstStyle>
            <a:defPPr>
              <a:defRPr lang="zh-CN"/>
            </a:defPPr>
            <a:lvl1pPr eaLnBrk="0" hangingPunct="0">
              <a:defRPr sz="2400" b="1">
                <a:latin typeface="Arial" charset="0"/>
              </a:defRPr>
            </a:lvl1pPr>
            <a:lvl2pPr marL="742950" indent="-285750" eaLnBrk="0" hangingPunct="0">
              <a:defRPr b="1">
                <a:latin typeface="Arial" charset="0"/>
              </a:defRPr>
            </a:lvl2pPr>
            <a:lvl3pPr marL="1143000" indent="-228600" eaLnBrk="0" hangingPunct="0">
              <a:defRPr b="1">
                <a:latin typeface="Arial" charset="0"/>
              </a:defRPr>
            </a:lvl3pPr>
            <a:lvl4pPr marL="1600200" indent="-228600" eaLnBrk="0" hangingPunct="0">
              <a:defRPr b="1">
                <a:latin typeface="Arial" charset="0"/>
              </a:defRPr>
            </a:lvl4pPr>
            <a:lvl5pPr marL="2057400" indent="-228600" eaLnBrk="0" hangingPunct="0">
              <a:defRPr b="1">
                <a:latin typeface="Arial" charset="0"/>
              </a:defRPr>
            </a:lvl5pPr>
            <a:lvl6pPr marL="2514600" indent="-228600" eaLnBrk="0" fontAlgn="b" hangingPunct="0">
              <a:spcBef>
                <a:spcPct val="0"/>
              </a:spcBef>
              <a:spcAft>
                <a:spcPct val="0"/>
              </a:spcAft>
              <a:defRPr b="1">
                <a:latin typeface="Arial" charset="0"/>
              </a:defRPr>
            </a:lvl6pPr>
            <a:lvl7pPr marL="2971800" indent="-228600" eaLnBrk="0" fontAlgn="b" hangingPunct="0">
              <a:spcBef>
                <a:spcPct val="0"/>
              </a:spcBef>
              <a:spcAft>
                <a:spcPct val="0"/>
              </a:spcAft>
              <a:defRPr b="1">
                <a:latin typeface="Arial" charset="0"/>
              </a:defRPr>
            </a:lvl7pPr>
            <a:lvl8pPr marL="3429000" indent="-228600" eaLnBrk="0" fontAlgn="b" hangingPunct="0">
              <a:spcBef>
                <a:spcPct val="0"/>
              </a:spcBef>
              <a:spcAft>
                <a:spcPct val="0"/>
              </a:spcAft>
              <a:defRPr b="1">
                <a:latin typeface="Arial" charset="0"/>
              </a:defRPr>
            </a:lvl8pPr>
            <a:lvl9pPr marL="3886200" indent="-228600" eaLnBrk="0" fontAlgn="b" hangingPunct="0">
              <a:spcBef>
                <a:spcPct val="0"/>
              </a:spcBef>
              <a:spcAft>
                <a:spcPct val="0"/>
              </a:spcAft>
              <a:defRPr b="1">
                <a:latin typeface="Arial" charset="0"/>
              </a:defRPr>
            </a:lvl9pPr>
          </a:lstStyle>
          <a:p>
            <a:r>
              <a:rPr lang="en-US" altLang="zh-CN"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Electrical wiring diagram for with </a:t>
            </a:r>
            <a:r>
              <a:rPr lang="en-US" altLang="zh-CN" sz="900" b="0" dirty="0" err="1">
                <a:solidFill>
                  <a:schemeClr val="bg1"/>
                </a:solidFill>
                <a:latin typeface="Arial" panose="020B0604020202020204" pitchFamily="34" charset="0"/>
                <a:ea typeface="微软雅黑" panose="020B0503020204020204" pitchFamily="34" charset="-122"/>
                <a:cs typeface="Arial" panose="020B0604020202020204" pitchFamily="34" charset="0"/>
              </a:rPr>
              <a:t>drawable</a:t>
            </a:r>
            <a:r>
              <a:rPr lang="en-US" altLang="zh-CN"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 type VEC vacuum contactor &amp; fuse combination unit</a:t>
            </a:r>
            <a:r>
              <a:rPr lang="zh-CN" altLang="en-US"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en-US" altLang="zh-CN"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mechanical holding</a:t>
            </a:r>
            <a:r>
              <a:rPr lang="zh-CN" altLang="en-US"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a:t>
            </a:r>
          </a:p>
        </p:txBody>
      </p:sp>
      <p:sp>
        <p:nvSpPr>
          <p:cNvPr id="18" name="TextBox 17"/>
          <p:cNvSpPr txBox="1"/>
          <p:nvPr/>
        </p:nvSpPr>
        <p:spPr>
          <a:xfrm rot="16200000">
            <a:off x="4395768" y="6285079"/>
            <a:ext cx="3165755" cy="1870256"/>
          </a:xfrm>
          <a:prstGeom prst="rect">
            <a:avLst/>
          </a:prstGeom>
          <a:noFill/>
        </p:spPr>
        <p:txBody>
          <a:bodyPr wrap="square" rtlCol="0">
            <a:spAutoFit/>
          </a:bodyPr>
          <a:lstStyle/>
          <a:p>
            <a:pPr defTabSz="987425">
              <a:lnSpc>
                <a:spcPts val="1350"/>
              </a:lnSpc>
              <a:tabLst>
                <a:tab pos="987425"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S11-13         	Contactor position microswitch</a:t>
            </a:r>
          </a:p>
          <a:p>
            <a:pPr defTabSz="987425">
              <a:lnSpc>
                <a:spcPts val="1350"/>
              </a:lnSpc>
              <a:tabLst>
                <a:tab pos="987425"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S001-S002      	Fuse indicator microswitch</a:t>
            </a:r>
          </a:p>
          <a:p>
            <a:pPr defTabSz="987425">
              <a:lnSpc>
                <a:spcPts val="1350"/>
              </a:lnSpc>
              <a:tabLst>
                <a:tab pos="987425"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S8                    	Experimental position limit switch</a:t>
            </a:r>
          </a:p>
          <a:p>
            <a:pPr defTabSz="987425">
              <a:lnSpc>
                <a:spcPts val="1350"/>
              </a:lnSpc>
              <a:tabLst>
                <a:tab pos="987425"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S9                      	Working position limit switch</a:t>
            </a:r>
          </a:p>
          <a:p>
            <a:pPr defTabSz="987425">
              <a:lnSpc>
                <a:spcPts val="1350"/>
              </a:lnSpc>
              <a:tabLst>
                <a:tab pos="987425"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X01                   	58 core aviation plug</a:t>
            </a:r>
          </a:p>
          <a:p>
            <a:pPr defTabSz="987425">
              <a:lnSpc>
                <a:spcPts val="1350"/>
              </a:lnSpc>
              <a:tabLst>
                <a:tab pos="987425"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HC                      Closing electromagnet</a:t>
            </a:r>
          </a:p>
          <a:p>
            <a:pPr defTabSz="987425">
              <a:lnSpc>
                <a:spcPts val="1350"/>
              </a:lnSpc>
              <a:tabLst>
                <a:tab pos="987425"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TC                      	Opening electromagnet</a:t>
            </a:r>
          </a:p>
          <a:p>
            <a:pPr defTabSz="987425">
              <a:lnSpc>
                <a:spcPts val="1350"/>
              </a:lnSpc>
              <a:tabLst>
                <a:tab pos="987425"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KA1</a:t>
            </a: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KA2           Intermediate relay</a:t>
            </a:r>
          </a:p>
          <a:p>
            <a:pPr defTabSz="987425">
              <a:lnSpc>
                <a:spcPts val="1350"/>
              </a:lnSpc>
              <a:tabLst>
                <a:tab pos="987425"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JS                        Counter</a:t>
            </a:r>
          </a:p>
          <a:p>
            <a:pPr defTabSz="987425">
              <a:lnSpc>
                <a:spcPts val="1350"/>
              </a:lnSpc>
              <a:tabLst>
                <a:tab pos="987425"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V1</a:t>
            </a: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V2                Rectifier bridge</a:t>
            </a:r>
          </a:p>
        </p:txBody>
      </p:sp>
      <p:sp>
        <p:nvSpPr>
          <p:cNvPr id="19" name="TextBox 18"/>
          <p:cNvSpPr txBox="1"/>
          <p:nvPr/>
        </p:nvSpPr>
        <p:spPr>
          <a:xfrm rot="16200000">
            <a:off x="3917531" y="3829104"/>
            <a:ext cx="2882916" cy="733534"/>
          </a:xfrm>
          <a:prstGeom prst="rect">
            <a:avLst/>
          </a:prstGeom>
          <a:solidFill>
            <a:schemeClr val="bg1">
              <a:lumMod val="95000"/>
            </a:schemeClr>
          </a:solidFill>
        </p:spPr>
        <p:txBody>
          <a:bodyPr wrap="square" rtlCol="0">
            <a:spAutoFit/>
          </a:bodyPr>
          <a:lstStyle/>
          <a:p>
            <a:pPr>
              <a:lnSpc>
                <a:spcPts val="1350"/>
              </a:lnSpc>
            </a:pPr>
            <a:r>
              <a:rPr lang="en-US"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rPr>
              <a:t>▍</a:t>
            </a:r>
          </a:p>
          <a:p>
            <a:pPr>
              <a:lnSpc>
                <a:spcPts val="1200"/>
              </a:lnSpc>
            </a:pP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Note: this figure corresponds to the state that the contactor is in the opening position, the handcart is in the experimental position and the fuse has not blown</a:t>
            </a:r>
            <a:r>
              <a:rPr lang="en-US" altLang="zh-CN" sz="900" dirty="0">
                <a:solidFill>
                  <a:srgbClr val="004098"/>
                </a:solidFill>
                <a:latin typeface="Arial" panose="020B0604020202020204" pitchFamily="34" charset="0"/>
                <a:ea typeface="微软雅黑" panose="020B0503020204020204" pitchFamily="34" charset="-122"/>
                <a:cs typeface="Arial" panose="020B0604020202020204" pitchFamily="34" charset="0"/>
              </a:rPr>
              <a:t>.</a:t>
            </a:r>
            <a:endParaRPr lang="en-US" altLang="zh-CN" sz="90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pic>
        <p:nvPicPr>
          <p:cNvPr id="16" name="图片 15">
            <a:extLst>
              <a:ext uri="{FF2B5EF4-FFF2-40B4-BE49-F238E27FC236}">
                <a16:creationId xmlns:a16="http://schemas.microsoft.com/office/drawing/2014/main" id="{2B31AE49-8019-4AF3-88C0-88221D200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48" y="2372555"/>
            <a:ext cx="4200508" cy="7248772"/>
          </a:xfrm>
          <a:prstGeom prst="rect">
            <a:avLst/>
          </a:prstGeom>
        </p:spPr>
      </p:pic>
      <p:grpSp>
        <p:nvGrpSpPr>
          <p:cNvPr id="20" name="组合 19">
            <a:extLst>
              <a:ext uri="{FF2B5EF4-FFF2-40B4-BE49-F238E27FC236}">
                <a16:creationId xmlns:a16="http://schemas.microsoft.com/office/drawing/2014/main" id="{2EF48908-11F8-BCD0-2BE4-A0E0DE818A7D}"/>
              </a:ext>
            </a:extLst>
          </p:cNvPr>
          <p:cNvGrpSpPr/>
          <p:nvPr/>
        </p:nvGrpSpPr>
        <p:grpSpPr>
          <a:xfrm>
            <a:off x="0" y="9811196"/>
            <a:ext cx="7562850" cy="488848"/>
            <a:chOff x="0" y="9811196"/>
            <a:chExt cx="7562850" cy="488848"/>
          </a:xfrm>
        </p:grpSpPr>
        <p:sp>
          <p:nvSpPr>
            <p:cNvPr id="21" name="矩形 20">
              <a:extLst>
                <a:ext uri="{FF2B5EF4-FFF2-40B4-BE49-F238E27FC236}">
                  <a16:creationId xmlns:a16="http://schemas.microsoft.com/office/drawing/2014/main" id="{1D72BA96-F6F8-93E5-EE3A-5C300FF0FDA6}"/>
                </a:ext>
              </a:extLst>
            </p:cNvPr>
            <p:cNvSpPr/>
            <p:nvPr/>
          </p:nvSpPr>
          <p:spPr>
            <a:xfrm>
              <a:off x="0" y="9811196"/>
              <a:ext cx="7562850"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2" name="TextBox 5">
              <a:extLst>
                <a:ext uri="{FF2B5EF4-FFF2-40B4-BE49-F238E27FC236}">
                  <a16:creationId xmlns:a16="http://schemas.microsoft.com/office/drawing/2014/main" id="{406A2D64-1810-0FBE-2AE7-D7B96ABDE568}"/>
                </a:ext>
              </a:extLst>
            </p:cNvPr>
            <p:cNvSpPr txBox="1"/>
            <p:nvPr/>
          </p:nvSpPr>
          <p:spPr>
            <a:xfrm>
              <a:off x="397049" y="10099989"/>
              <a:ext cx="1234633" cy="200055"/>
            </a:xfrm>
            <a:prstGeom prst="rect">
              <a:avLst/>
            </a:prstGeom>
            <a:noFill/>
          </p:spPr>
          <p:txBody>
            <a:bodyPr wrap="none" rtlCol="0">
              <a:spAutoFit/>
            </a:bodyPr>
            <a:lstStyle/>
            <a:p>
              <a:r>
                <a:rPr lang="en-US" altLang="zh-CN" sz="700" dirty="0">
                  <a:solidFill>
                    <a:srgbClr val="139193"/>
                  </a:solidFill>
                  <a:latin typeface="Arial" panose="020B0604020202020204" pitchFamily="34" charset="0"/>
                  <a:cs typeface="Arial" panose="020B0604020202020204" pitchFamily="34" charset="0"/>
                </a:rPr>
                <a:t>www.leistung-energie.com</a:t>
              </a:r>
              <a:endParaRPr lang="zh-CN" altLang="en-US" sz="700" dirty="0">
                <a:solidFill>
                  <a:srgbClr val="139193"/>
                </a:solidFill>
                <a:latin typeface="Arial" panose="020B0604020202020204" pitchFamily="34" charset="0"/>
                <a:cs typeface="Arial" panose="020B0604020202020204" pitchFamily="34" charset="0"/>
              </a:endParaRPr>
            </a:p>
          </p:txBody>
        </p:sp>
        <p:sp>
          <p:nvSpPr>
            <p:cNvPr id="23" name="TextBox 6">
              <a:extLst>
                <a:ext uri="{FF2B5EF4-FFF2-40B4-BE49-F238E27FC236}">
                  <a16:creationId xmlns:a16="http://schemas.microsoft.com/office/drawing/2014/main" id="{0B4AD206-D490-7668-26AB-6DA19E375A19}"/>
                </a:ext>
              </a:extLst>
            </p:cNvPr>
            <p:cNvSpPr txBox="1"/>
            <p:nvPr/>
          </p:nvSpPr>
          <p:spPr>
            <a:xfrm>
              <a:off x="6013673" y="10099989"/>
              <a:ext cx="1152128" cy="200055"/>
            </a:xfrm>
            <a:prstGeom prst="rect">
              <a:avLst/>
            </a:prstGeom>
            <a:noFill/>
          </p:spPr>
          <p:txBody>
            <a:bodyPr wrap="square" rtlCol="0">
              <a:spAutoFit/>
            </a:bodyPr>
            <a:lstStyle/>
            <a:p>
              <a:pPr algn="dist"/>
              <a:r>
                <a:rPr lang="en-US" altLang="zh-CN" sz="700" dirty="0">
                  <a:solidFill>
                    <a:schemeClr val="tx1">
                      <a:lumMod val="50000"/>
                      <a:lumOff val="50000"/>
                    </a:schemeClr>
                  </a:solidFill>
                  <a:latin typeface="Arial" panose="020B0604020202020204" pitchFamily="34" charset="0"/>
                  <a:ea typeface="Droid Sans Fallback" panose="020B0502000000000001" pitchFamily="50" charset="-128"/>
                  <a:cs typeface="Arial" panose="020B0604020202020204" pitchFamily="34" charset="0"/>
                </a:rPr>
                <a:t>VEC Catalog | 11 </a:t>
              </a:r>
            </a:p>
          </p:txBody>
        </p:sp>
      </p:grpSp>
    </p:spTree>
    <p:extLst>
      <p:ext uri="{BB962C8B-B14F-4D97-AF65-F5344CB8AC3E}">
        <p14:creationId xmlns:p14="http://schemas.microsoft.com/office/powerpoint/2010/main" val="2765796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649078" y="1530276"/>
            <a:ext cx="626469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10" name="组合 9"/>
          <p:cNvGrpSpPr/>
          <p:nvPr/>
        </p:nvGrpSpPr>
        <p:grpSpPr>
          <a:xfrm>
            <a:off x="650181" y="522164"/>
            <a:ext cx="1867051" cy="276999"/>
            <a:chOff x="650181" y="522164"/>
            <a:chExt cx="1867051" cy="276999"/>
          </a:xfrm>
        </p:grpSpPr>
        <p:sp>
          <p:nvSpPr>
            <p:cNvPr id="11" name="TextBox 10"/>
            <p:cNvSpPr txBox="1"/>
            <p:nvPr/>
          </p:nvSpPr>
          <p:spPr>
            <a:xfrm>
              <a:off x="695900" y="522164"/>
              <a:ext cx="1821332" cy="276999"/>
            </a:xfrm>
            <a:prstGeom prst="rect">
              <a:avLst/>
            </a:prstGeom>
            <a:noFill/>
          </p:spPr>
          <p:txBody>
            <a:bodyPr wrap="none" rtlCol="0">
              <a:spAutoFit/>
            </a:bodyPr>
            <a:lstStyle/>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Electrical Control Wiring</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650181" y="552651"/>
              <a:ext cx="45719"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3" name="文本框 15"/>
          <p:cNvSpPr txBox="1"/>
          <p:nvPr/>
        </p:nvSpPr>
        <p:spPr>
          <a:xfrm>
            <a:off x="612975" y="1841242"/>
            <a:ext cx="6264000" cy="255600"/>
          </a:xfrm>
          <a:prstGeom prst="rect">
            <a:avLst/>
          </a:prstGeom>
          <a:solidFill>
            <a:srgbClr val="139193"/>
          </a:solidFill>
          <a:ln w="9525">
            <a:noFill/>
            <a:miter lim="800000"/>
            <a:headEnd/>
            <a:tailEnd/>
          </a:ln>
        </p:spPr>
        <p:txBody>
          <a:bodyPr wrap="square">
            <a:spAutoFit/>
          </a:bodyPr>
          <a:lstStyle>
            <a:defPPr>
              <a:defRPr lang="zh-CN"/>
            </a:defPPr>
            <a:lvl1pPr eaLnBrk="0" hangingPunct="0">
              <a:defRPr sz="2400" b="1">
                <a:latin typeface="Arial" charset="0"/>
              </a:defRPr>
            </a:lvl1pPr>
            <a:lvl2pPr marL="742950" indent="-285750" eaLnBrk="0" hangingPunct="0">
              <a:defRPr b="1">
                <a:latin typeface="Arial" charset="0"/>
              </a:defRPr>
            </a:lvl2pPr>
            <a:lvl3pPr marL="1143000" indent="-228600" eaLnBrk="0" hangingPunct="0">
              <a:defRPr b="1">
                <a:latin typeface="Arial" charset="0"/>
              </a:defRPr>
            </a:lvl3pPr>
            <a:lvl4pPr marL="1600200" indent="-228600" eaLnBrk="0" hangingPunct="0">
              <a:defRPr b="1">
                <a:latin typeface="Arial" charset="0"/>
              </a:defRPr>
            </a:lvl4pPr>
            <a:lvl5pPr marL="2057400" indent="-228600" eaLnBrk="0" hangingPunct="0">
              <a:defRPr b="1">
                <a:latin typeface="Arial" charset="0"/>
              </a:defRPr>
            </a:lvl5pPr>
            <a:lvl6pPr marL="2514600" indent="-228600" eaLnBrk="0" fontAlgn="b" hangingPunct="0">
              <a:spcBef>
                <a:spcPct val="0"/>
              </a:spcBef>
              <a:spcAft>
                <a:spcPct val="0"/>
              </a:spcAft>
              <a:defRPr b="1">
                <a:latin typeface="Arial" charset="0"/>
              </a:defRPr>
            </a:lvl6pPr>
            <a:lvl7pPr marL="2971800" indent="-228600" eaLnBrk="0" fontAlgn="b" hangingPunct="0">
              <a:spcBef>
                <a:spcPct val="0"/>
              </a:spcBef>
              <a:spcAft>
                <a:spcPct val="0"/>
              </a:spcAft>
              <a:defRPr b="1">
                <a:latin typeface="Arial" charset="0"/>
              </a:defRPr>
            </a:lvl7pPr>
            <a:lvl8pPr marL="3429000" indent="-228600" eaLnBrk="0" fontAlgn="b" hangingPunct="0">
              <a:spcBef>
                <a:spcPct val="0"/>
              </a:spcBef>
              <a:spcAft>
                <a:spcPct val="0"/>
              </a:spcAft>
              <a:defRPr b="1">
                <a:latin typeface="Arial" charset="0"/>
              </a:defRPr>
            </a:lvl8pPr>
            <a:lvl9pPr marL="3886200" indent="-228600" eaLnBrk="0" fontAlgn="b" hangingPunct="0">
              <a:spcBef>
                <a:spcPct val="0"/>
              </a:spcBef>
              <a:spcAft>
                <a:spcPct val="0"/>
              </a:spcAft>
              <a:defRPr b="1">
                <a:latin typeface="Arial" charset="0"/>
              </a:defRPr>
            </a:lvl9pPr>
          </a:lstStyle>
          <a:p>
            <a:r>
              <a:rPr lang="en-US" altLang="zh-CN"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Electrical wiring diagram for withdrawable type VEC vacuum contactor &amp; fuse combination unit</a:t>
            </a:r>
            <a:r>
              <a:rPr lang="zh-CN" altLang="en-US"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en-US" altLang="zh-CN"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electrical holding</a:t>
            </a:r>
            <a:r>
              <a:rPr lang="zh-CN" altLang="en-US"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a:t>
            </a:r>
          </a:p>
        </p:txBody>
      </p:sp>
      <p:sp>
        <p:nvSpPr>
          <p:cNvPr id="17" name="TextBox 16"/>
          <p:cNvSpPr txBox="1"/>
          <p:nvPr/>
        </p:nvSpPr>
        <p:spPr>
          <a:xfrm rot="16200000">
            <a:off x="4278052" y="6211944"/>
            <a:ext cx="3221656" cy="2067233"/>
          </a:xfrm>
          <a:prstGeom prst="rect">
            <a:avLst/>
          </a:prstGeom>
          <a:noFill/>
        </p:spPr>
        <p:txBody>
          <a:bodyPr wrap="square" rtlCol="0">
            <a:spAutoFit/>
          </a:bodyPr>
          <a:lstStyle/>
          <a:p>
            <a:pPr>
              <a:lnSpc>
                <a:spcPts val="1350"/>
              </a:lnSpc>
              <a:tabLst>
                <a:tab pos="1077913"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S11-13 	Contactor position microswitch</a:t>
            </a:r>
          </a:p>
          <a:p>
            <a:pPr>
              <a:lnSpc>
                <a:spcPts val="1350"/>
              </a:lnSpc>
              <a:tabLst>
                <a:tab pos="1077913"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S001-S002 	Fuse indicator microswitch</a:t>
            </a:r>
          </a:p>
          <a:p>
            <a:pPr>
              <a:lnSpc>
                <a:spcPts val="1350"/>
              </a:lnSpc>
              <a:tabLst>
                <a:tab pos="1077913"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S8              	Experimental position limit switch</a:t>
            </a:r>
          </a:p>
          <a:p>
            <a:pPr>
              <a:lnSpc>
                <a:spcPts val="1350"/>
              </a:lnSpc>
              <a:tabLst>
                <a:tab pos="1077913"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S9              	Working position limit switch</a:t>
            </a:r>
          </a:p>
          <a:p>
            <a:pPr defTabSz="987425">
              <a:lnSpc>
                <a:spcPts val="1350"/>
              </a:lnSpc>
              <a:tabLst>
                <a:tab pos="1077913"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X01                     	58 core aviation plug</a:t>
            </a:r>
          </a:p>
          <a:p>
            <a:pPr>
              <a:lnSpc>
                <a:spcPts val="1350"/>
              </a:lnSpc>
              <a:tabLst>
                <a:tab pos="1077913"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HC1</a:t>
            </a: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HC2         	Closing electromagnet</a:t>
            </a:r>
          </a:p>
          <a:p>
            <a:pPr>
              <a:lnSpc>
                <a:spcPts val="1350"/>
              </a:lnSpc>
              <a:tabLst>
                <a:tab pos="1077913"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SC                       	Closing button</a:t>
            </a:r>
          </a:p>
          <a:p>
            <a:pPr>
              <a:lnSpc>
                <a:spcPts val="1350"/>
              </a:lnSpc>
              <a:tabLst>
                <a:tab pos="1077913"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SO                       	Opening button</a:t>
            </a:r>
          </a:p>
          <a:p>
            <a:pPr>
              <a:lnSpc>
                <a:spcPts val="1350"/>
              </a:lnSpc>
              <a:tabLst>
                <a:tab pos="1077913"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KA1</a:t>
            </a: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KA2          	Intermediate relay </a:t>
            </a:r>
          </a:p>
          <a:p>
            <a:pPr>
              <a:lnSpc>
                <a:spcPts val="1350"/>
              </a:lnSpc>
              <a:tabLst>
                <a:tab pos="1077913"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JS                       	Counter</a:t>
            </a:r>
          </a:p>
          <a:p>
            <a:pPr>
              <a:lnSpc>
                <a:spcPts val="1350"/>
              </a:lnSpc>
              <a:tabLst>
                <a:tab pos="1077913" algn="l"/>
              </a:tabLst>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V            	Rectifier bridge</a:t>
            </a:r>
          </a:p>
        </p:txBody>
      </p:sp>
      <p:sp>
        <p:nvSpPr>
          <p:cNvPr id="15" name="TextBox 18"/>
          <p:cNvSpPr txBox="1"/>
          <p:nvPr/>
        </p:nvSpPr>
        <p:spPr>
          <a:xfrm rot="16200000">
            <a:off x="4004405" y="3829104"/>
            <a:ext cx="2882916" cy="733534"/>
          </a:xfrm>
          <a:prstGeom prst="rect">
            <a:avLst/>
          </a:prstGeom>
          <a:solidFill>
            <a:schemeClr val="bg1">
              <a:lumMod val="95000"/>
            </a:schemeClr>
          </a:solidFill>
        </p:spPr>
        <p:txBody>
          <a:bodyPr wrap="square" rtlCol="0">
            <a:spAutoFit/>
          </a:bodyPr>
          <a:lstStyle/>
          <a:p>
            <a:pPr>
              <a:lnSpc>
                <a:spcPts val="1350"/>
              </a:lnSpc>
            </a:pPr>
            <a:r>
              <a:rPr lang="en-US"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rPr>
              <a:t>▍</a:t>
            </a:r>
          </a:p>
          <a:p>
            <a:pPr>
              <a:lnSpc>
                <a:spcPts val="1200"/>
              </a:lnSpc>
            </a:pP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Note: this figure corresponds to the state that the contactor is in the opening position, the handcart is in the experimental position and the fuse has not blown.</a:t>
            </a:r>
          </a:p>
        </p:txBody>
      </p:sp>
      <p:pic>
        <p:nvPicPr>
          <p:cNvPr id="14" name="图片 13">
            <a:extLst>
              <a:ext uri="{FF2B5EF4-FFF2-40B4-BE49-F238E27FC236}">
                <a16:creationId xmlns:a16="http://schemas.microsoft.com/office/drawing/2014/main" id="{187E2B1C-F185-49DC-B305-766264E21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41" y="2407807"/>
            <a:ext cx="3962743" cy="6773243"/>
          </a:xfrm>
          <a:prstGeom prst="rect">
            <a:avLst/>
          </a:prstGeom>
        </p:spPr>
      </p:pic>
      <p:grpSp>
        <p:nvGrpSpPr>
          <p:cNvPr id="18" name="组合 17">
            <a:extLst>
              <a:ext uri="{FF2B5EF4-FFF2-40B4-BE49-F238E27FC236}">
                <a16:creationId xmlns:a16="http://schemas.microsoft.com/office/drawing/2014/main" id="{7B596274-5A3F-9DC5-29AA-26A53D59A090}"/>
              </a:ext>
            </a:extLst>
          </p:cNvPr>
          <p:cNvGrpSpPr/>
          <p:nvPr/>
        </p:nvGrpSpPr>
        <p:grpSpPr>
          <a:xfrm>
            <a:off x="0" y="9811196"/>
            <a:ext cx="7562850" cy="488087"/>
            <a:chOff x="0" y="9811196"/>
            <a:chExt cx="7562850" cy="488087"/>
          </a:xfrm>
        </p:grpSpPr>
        <p:grpSp>
          <p:nvGrpSpPr>
            <p:cNvPr id="19" name="组合 18">
              <a:extLst>
                <a:ext uri="{FF2B5EF4-FFF2-40B4-BE49-F238E27FC236}">
                  <a16:creationId xmlns:a16="http://schemas.microsoft.com/office/drawing/2014/main" id="{09FDFA90-C718-B914-C138-7DC9647A6CB8}"/>
                </a:ext>
              </a:extLst>
            </p:cNvPr>
            <p:cNvGrpSpPr/>
            <p:nvPr/>
          </p:nvGrpSpPr>
          <p:grpSpPr>
            <a:xfrm>
              <a:off x="399943" y="10099228"/>
              <a:ext cx="6923265" cy="200055"/>
              <a:chOff x="396255" y="10099228"/>
              <a:chExt cx="6923265" cy="200055"/>
            </a:xfrm>
          </p:grpSpPr>
          <p:sp>
            <p:nvSpPr>
              <p:cNvPr id="21" name="TextBox 8">
                <a:extLst>
                  <a:ext uri="{FF2B5EF4-FFF2-40B4-BE49-F238E27FC236}">
                    <a16:creationId xmlns:a16="http://schemas.microsoft.com/office/drawing/2014/main" id="{73CB023C-C762-63DC-D246-EF430C732D6A}"/>
                  </a:ext>
                </a:extLst>
              </p:cNvPr>
              <p:cNvSpPr txBox="1"/>
              <p:nvPr/>
            </p:nvSpPr>
            <p:spPr>
              <a:xfrm>
                <a:off x="6084887" y="10099228"/>
                <a:ext cx="1234633" cy="200055"/>
              </a:xfrm>
              <a:prstGeom prst="rect">
                <a:avLst/>
              </a:prstGeom>
              <a:noFill/>
            </p:spPr>
            <p:txBody>
              <a:bodyPr wrap="none" rtlCol="0">
                <a:spAutoFit/>
              </a:bodyPr>
              <a:lstStyle/>
              <a:p>
                <a:r>
                  <a:rPr lang="en-US" altLang="zh-CN" sz="700" dirty="0">
                    <a:solidFill>
                      <a:srgbClr val="139193"/>
                    </a:solidFill>
                    <a:latin typeface="Arial" panose="020B0604020202020204" pitchFamily="34" charset="0"/>
                    <a:cs typeface="Arial" panose="020B0604020202020204" pitchFamily="34" charset="0"/>
                  </a:rPr>
                  <a:t>www.leistung-energie.com</a:t>
                </a:r>
                <a:endParaRPr lang="zh-CN" altLang="en-US" sz="700" dirty="0">
                  <a:solidFill>
                    <a:srgbClr val="139193"/>
                  </a:solidFill>
                  <a:latin typeface="Arial" panose="020B0604020202020204" pitchFamily="34" charset="0"/>
                  <a:cs typeface="Arial" panose="020B0604020202020204" pitchFamily="34" charset="0"/>
                </a:endParaRPr>
              </a:p>
            </p:txBody>
          </p:sp>
          <p:sp>
            <p:nvSpPr>
              <p:cNvPr id="22" name="TextBox 7">
                <a:extLst>
                  <a:ext uri="{FF2B5EF4-FFF2-40B4-BE49-F238E27FC236}">
                    <a16:creationId xmlns:a16="http://schemas.microsoft.com/office/drawing/2014/main" id="{46E58BBA-AFE1-1EE6-FEC9-C4A2E575DC95}"/>
                  </a:ext>
                </a:extLst>
              </p:cNvPr>
              <p:cNvSpPr txBox="1"/>
              <p:nvPr/>
            </p:nvSpPr>
            <p:spPr>
              <a:xfrm>
                <a:off x="396255" y="10099228"/>
                <a:ext cx="1152128" cy="200055"/>
              </a:xfrm>
              <a:prstGeom prst="rect">
                <a:avLst/>
              </a:prstGeom>
              <a:noFill/>
            </p:spPr>
            <p:txBody>
              <a:bodyPr wrap="square" rtlCol="0">
                <a:spAutoFit/>
              </a:bodyPr>
              <a:lstStyle/>
              <a:p>
                <a:pPr algn="dist"/>
                <a:r>
                  <a:rPr lang="en-US" altLang="zh-CN" sz="700" dirty="0">
                    <a:solidFill>
                      <a:schemeClr val="tx1">
                        <a:lumMod val="50000"/>
                        <a:lumOff val="50000"/>
                      </a:schemeClr>
                    </a:solidFill>
                    <a:latin typeface="Arial" panose="020B0604020202020204" pitchFamily="34" charset="0"/>
                    <a:ea typeface="Droid Sans Fallback" panose="020B0502000000000001" pitchFamily="50" charset="-128"/>
                    <a:cs typeface="Arial" panose="020B0604020202020204" pitchFamily="34" charset="0"/>
                  </a:rPr>
                  <a:t> 12 | VEC Catalog</a:t>
                </a:r>
              </a:p>
            </p:txBody>
          </p:sp>
        </p:grpSp>
        <p:sp>
          <p:nvSpPr>
            <p:cNvPr id="20" name="矩形 19">
              <a:extLst>
                <a:ext uri="{FF2B5EF4-FFF2-40B4-BE49-F238E27FC236}">
                  <a16:creationId xmlns:a16="http://schemas.microsoft.com/office/drawing/2014/main" id="{F1CBB9C5-B9AE-06EC-F390-1AAD84C78088}"/>
                </a:ext>
              </a:extLst>
            </p:cNvPr>
            <p:cNvSpPr/>
            <p:nvPr/>
          </p:nvSpPr>
          <p:spPr>
            <a:xfrm>
              <a:off x="0" y="9811196"/>
              <a:ext cx="7562850"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0701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49078" y="1841242"/>
            <a:ext cx="6264000" cy="253916"/>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latin typeface="Arial" panose="020B0604020202020204" pitchFamily="34" charset="0"/>
              <a:cs typeface="Arial" panose="020B0604020202020204" pitchFamily="34" charset="0"/>
            </a:endParaRPr>
          </a:p>
        </p:txBody>
      </p:sp>
      <p:cxnSp>
        <p:nvCxnSpPr>
          <p:cNvPr id="10" name="直接连接符 9"/>
          <p:cNvCxnSpPr/>
          <p:nvPr/>
        </p:nvCxnSpPr>
        <p:spPr>
          <a:xfrm>
            <a:off x="649078" y="1530276"/>
            <a:ext cx="626469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11" name="组合 10"/>
          <p:cNvGrpSpPr/>
          <p:nvPr/>
        </p:nvGrpSpPr>
        <p:grpSpPr>
          <a:xfrm>
            <a:off x="650181" y="522164"/>
            <a:ext cx="1867051" cy="276999"/>
            <a:chOff x="650181" y="522164"/>
            <a:chExt cx="1867051" cy="276999"/>
          </a:xfrm>
        </p:grpSpPr>
        <p:sp>
          <p:nvSpPr>
            <p:cNvPr id="12" name="TextBox 11"/>
            <p:cNvSpPr txBox="1"/>
            <p:nvPr/>
          </p:nvSpPr>
          <p:spPr>
            <a:xfrm>
              <a:off x="695900" y="522164"/>
              <a:ext cx="1821332" cy="276999"/>
            </a:xfrm>
            <a:prstGeom prst="rect">
              <a:avLst/>
            </a:prstGeom>
            <a:noFill/>
          </p:spPr>
          <p:txBody>
            <a:bodyPr wrap="none" rtlCol="0">
              <a:spAutoFit/>
            </a:bodyPr>
            <a:lstStyle/>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Electrical Control Wiring</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矩形 12"/>
            <p:cNvSpPr/>
            <p:nvPr/>
          </p:nvSpPr>
          <p:spPr>
            <a:xfrm>
              <a:off x="650181" y="552651"/>
              <a:ext cx="45719"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Arial" panose="020B0604020202020204" pitchFamily="34" charset="0"/>
                <a:cs typeface="Arial" panose="020B0604020202020204" pitchFamily="34" charset="0"/>
              </a:endParaRPr>
            </a:p>
          </p:txBody>
        </p:sp>
      </p:grpSp>
      <p:sp>
        <p:nvSpPr>
          <p:cNvPr id="14" name="文本框 15"/>
          <p:cNvSpPr txBox="1"/>
          <p:nvPr/>
        </p:nvSpPr>
        <p:spPr>
          <a:xfrm>
            <a:off x="647489" y="1841242"/>
            <a:ext cx="5978252" cy="230832"/>
          </a:xfrm>
          <a:prstGeom prst="rect">
            <a:avLst/>
          </a:prstGeom>
          <a:noFill/>
          <a:ln w="9525">
            <a:noFill/>
            <a:miter lim="800000"/>
            <a:headEnd/>
            <a:tailEnd/>
          </a:ln>
        </p:spPr>
        <p:txBody>
          <a:bodyPr wrap="square">
            <a:spAutoFit/>
          </a:bodyPr>
          <a:lstStyle>
            <a:defPPr>
              <a:defRPr lang="zh-CN"/>
            </a:defPPr>
            <a:lvl1pPr eaLnBrk="0" hangingPunct="0">
              <a:defRPr sz="2400" b="1">
                <a:latin typeface="Arial" charset="0"/>
              </a:defRPr>
            </a:lvl1pPr>
            <a:lvl2pPr marL="742950" indent="-285750" eaLnBrk="0" hangingPunct="0">
              <a:defRPr b="1">
                <a:latin typeface="Arial" charset="0"/>
              </a:defRPr>
            </a:lvl2pPr>
            <a:lvl3pPr marL="1143000" indent="-228600" eaLnBrk="0" hangingPunct="0">
              <a:defRPr b="1">
                <a:latin typeface="Arial" charset="0"/>
              </a:defRPr>
            </a:lvl3pPr>
            <a:lvl4pPr marL="1600200" indent="-228600" eaLnBrk="0" hangingPunct="0">
              <a:defRPr b="1">
                <a:latin typeface="Arial" charset="0"/>
              </a:defRPr>
            </a:lvl4pPr>
            <a:lvl5pPr marL="2057400" indent="-228600" eaLnBrk="0" hangingPunct="0">
              <a:defRPr b="1">
                <a:latin typeface="Arial" charset="0"/>
              </a:defRPr>
            </a:lvl5pPr>
            <a:lvl6pPr marL="2514600" indent="-228600" eaLnBrk="0" fontAlgn="b" hangingPunct="0">
              <a:spcBef>
                <a:spcPct val="0"/>
              </a:spcBef>
              <a:spcAft>
                <a:spcPct val="0"/>
              </a:spcAft>
              <a:defRPr b="1">
                <a:latin typeface="Arial" charset="0"/>
              </a:defRPr>
            </a:lvl6pPr>
            <a:lvl7pPr marL="2971800" indent="-228600" eaLnBrk="0" fontAlgn="b" hangingPunct="0">
              <a:spcBef>
                <a:spcPct val="0"/>
              </a:spcBef>
              <a:spcAft>
                <a:spcPct val="0"/>
              </a:spcAft>
              <a:defRPr b="1">
                <a:latin typeface="Arial" charset="0"/>
              </a:defRPr>
            </a:lvl7pPr>
            <a:lvl8pPr marL="3429000" indent="-228600" eaLnBrk="0" fontAlgn="b" hangingPunct="0">
              <a:spcBef>
                <a:spcPct val="0"/>
              </a:spcBef>
              <a:spcAft>
                <a:spcPct val="0"/>
              </a:spcAft>
              <a:defRPr b="1">
                <a:latin typeface="Arial" charset="0"/>
              </a:defRPr>
            </a:lvl8pPr>
            <a:lvl9pPr marL="3886200" indent="-228600" eaLnBrk="0" fontAlgn="b" hangingPunct="0">
              <a:spcBef>
                <a:spcPct val="0"/>
              </a:spcBef>
              <a:spcAft>
                <a:spcPct val="0"/>
              </a:spcAft>
              <a:defRPr b="1">
                <a:latin typeface="Arial" charset="0"/>
              </a:defRPr>
            </a:lvl9pPr>
          </a:lstStyle>
          <a:p>
            <a:r>
              <a:rPr lang="en-US" altLang="zh-CN"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Electrical wiring diagram for fixed-type VEC vacuum contactor &amp; fuse combination unit</a:t>
            </a:r>
            <a:r>
              <a:rPr lang="zh-CN" altLang="en-US"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en-US" altLang="zh-CN"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mechanical holding</a:t>
            </a:r>
            <a:r>
              <a:rPr lang="zh-CN" altLang="en-US"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a:t>
            </a:r>
          </a:p>
        </p:txBody>
      </p:sp>
      <p:sp>
        <p:nvSpPr>
          <p:cNvPr id="18" name="TextBox 17"/>
          <p:cNvSpPr txBox="1"/>
          <p:nvPr/>
        </p:nvSpPr>
        <p:spPr>
          <a:xfrm rot="16200000">
            <a:off x="4583530" y="6256816"/>
            <a:ext cx="2952328" cy="1708160"/>
          </a:xfrm>
          <a:prstGeom prst="rect">
            <a:avLst/>
          </a:prstGeom>
          <a:noFill/>
        </p:spPr>
        <p:txBody>
          <a:bodyPr wrap="square" rtlCol="0">
            <a:spAutoFit/>
          </a:bodyPr>
          <a:lstStyle/>
          <a:p>
            <a:pPr>
              <a:lnSpc>
                <a:spcPts val="1350"/>
              </a:lnSpc>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S11-13                Contactor position microswitch</a:t>
            </a:r>
          </a:p>
          <a:p>
            <a:pPr>
              <a:lnSpc>
                <a:spcPts val="1350"/>
              </a:lnSpc>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X01        	58 core aviation plug </a:t>
            </a:r>
          </a:p>
          <a:p>
            <a:pPr>
              <a:lnSpc>
                <a:spcPts val="1350"/>
              </a:lnSpc>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HC                      Closing electromagnet</a:t>
            </a:r>
          </a:p>
          <a:p>
            <a:pPr>
              <a:lnSpc>
                <a:spcPts val="1350"/>
              </a:lnSpc>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TC                       Opening electromagnet</a:t>
            </a:r>
          </a:p>
          <a:p>
            <a:pPr>
              <a:lnSpc>
                <a:spcPts val="1350"/>
              </a:lnSpc>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SC                       Closing button</a:t>
            </a:r>
          </a:p>
          <a:p>
            <a:pPr>
              <a:lnSpc>
                <a:spcPts val="1350"/>
              </a:lnSpc>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SO                       Opening button</a:t>
            </a:r>
          </a:p>
          <a:p>
            <a:pPr>
              <a:lnSpc>
                <a:spcPts val="1350"/>
              </a:lnSpc>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KA1</a:t>
            </a: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KA2 	Intermediate relay</a:t>
            </a:r>
          </a:p>
          <a:p>
            <a:pPr>
              <a:lnSpc>
                <a:spcPts val="1350"/>
              </a:lnSpc>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JS                        Counter</a:t>
            </a:r>
          </a:p>
          <a:p>
            <a:pPr>
              <a:lnSpc>
                <a:spcPts val="1350"/>
              </a:lnSpc>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V1</a:t>
            </a: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V2 	Rectifier bridge</a:t>
            </a:r>
          </a:p>
        </p:txBody>
      </p:sp>
      <p:sp>
        <p:nvSpPr>
          <p:cNvPr id="16" name="TextBox 18"/>
          <p:cNvSpPr txBox="1"/>
          <p:nvPr/>
        </p:nvSpPr>
        <p:spPr>
          <a:xfrm rot="16200000">
            <a:off x="4309553" y="3956612"/>
            <a:ext cx="2741451" cy="579646"/>
          </a:xfrm>
          <a:prstGeom prst="rect">
            <a:avLst/>
          </a:prstGeom>
          <a:solidFill>
            <a:schemeClr val="bg1">
              <a:lumMod val="95000"/>
            </a:schemeClr>
          </a:solidFill>
        </p:spPr>
        <p:txBody>
          <a:bodyPr wrap="square" rtlCol="0">
            <a:spAutoFit/>
          </a:bodyPr>
          <a:lstStyle/>
          <a:p>
            <a:pPr>
              <a:lnSpc>
                <a:spcPts val="1350"/>
              </a:lnSpc>
            </a:pPr>
            <a:r>
              <a:rPr lang="en-US" altLang="zh-CN" sz="800" dirty="0">
                <a:solidFill>
                  <a:srgbClr val="139193"/>
                </a:solidFill>
                <a:latin typeface="Arial" panose="020B0604020202020204" pitchFamily="34" charset="0"/>
                <a:ea typeface="微软雅黑" panose="020B0503020204020204" pitchFamily="34" charset="-122"/>
                <a:cs typeface="Arial" panose="020B0604020202020204" pitchFamily="34" charset="0"/>
              </a:rPr>
              <a:t>▍</a:t>
            </a:r>
          </a:p>
          <a:p>
            <a:pPr>
              <a:lnSpc>
                <a:spcPts val="1200"/>
              </a:lnSpc>
            </a:pP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Note: this figure corresponds to the state that the contactor is in the opening position.</a:t>
            </a:r>
          </a:p>
        </p:txBody>
      </p:sp>
      <p:pic>
        <p:nvPicPr>
          <p:cNvPr id="3" name="图片 2">
            <a:extLst>
              <a:ext uri="{FF2B5EF4-FFF2-40B4-BE49-F238E27FC236}">
                <a16:creationId xmlns:a16="http://schemas.microsoft.com/office/drawing/2014/main" id="{598B8723-4719-4520-8C90-73162B3D5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51" y="2602844"/>
            <a:ext cx="4493141" cy="6303810"/>
          </a:xfrm>
          <a:prstGeom prst="rect">
            <a:avLst/>
          </a:prstGeom>
        </p:spPr>
      </p:pic>
      <p:grpSp>
        <p:nvGrpSpPr>
          <p:cNvPr id="19" name="组合 18">
            <a:extLst>
              <a:ext uri="{FF2B5EF4-FFF2-40B4-BE49-F238E27FC236}">
                <a16:creationId xmlns:a16="http://schemas.microsoft.com/office/drawing/2014/main" id="{BA20BCFF-C51D-625C-276D-D22481407194}"/>
              </a:ext>
            </a:extLst>
          </p:cNvPr>
          <p:cNvGrpSpPr/>
          <p:nvPr/>
        </p:nvGrpSpPr>
        <p:grpSpPr>
          <a:xfrm>
            <a:off x="0" y="9811196"/>
            <a:ext cx="7562850" cy="488848"/>
            <a:chOff x="0" y="9811196"/>
            <a:chExt cx="7562850" cy="488848"/>
          </a:xfrm>
        </p:grpSpPr>
        <p:sp>
          <p:nvSpPr>
            <p:cNvPr id="20" name="矩形 19">
              <a:extLst>
                <a:ext uri="{FF2B5EF4-FFF2-40B4-BE49-F238E27FC236}">
                  <a16:creationId xmlns:a16="http://schemas.microsoft.com/office/drawing/2014/main" id="{2DA78B03-2BEE-FD43-DAAE-887389A4ACDB}"/>
                </a:ext>
              </a:extLst>
            </p:cNvPr>
            <p:cNvSpPr/>
            <p:nvPr/>
          </p:nvSpPr>
          <p:spPr>
            <a:xfrm>
              <a:off x="0" y="9811196"/>
              <a:ext cx="7562850"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1" name="TextBox 5">
              <a:extLst>
                <a:ext uri="{FF2B5EF4-FFF2-40B4-BE49-F238E27FC236}">
                  <a16:creationId xmlns:a16="http://schemas.microsoft.com/office/drawing/2014/main" id="{E45FEEE2-132E-0004-D774-BFFC8D12D34F}"/>
                </a:ext>
              </a:extLst>
            </p:cNvPr>
            <p:cNvSpPr txBox="1"/>
            <p:nvPr/>
          </p:nvSpPr>
          <p:spPr>
            <a:xfrm>
              <a:off x="397049" y="10099989"/>
              <a:ext cx="1234633" cy="200055"/>
            </a:xfrm>
            <a:prstGeom prst="rect">
              <a:avLst/>
            </a:prstGeom>
            <a:noFill/>
          </p:spPr>
          <p:txBody>
            <a:bodyPr wrap="none" rtlCol="0">
              <a:spAutoFit/>
            </a:bodyPr>
            <a:lstStyle/>
            <a:p>
              <a:r>
                <a:rPr lang="en-US" altLang="zh-CN" sz="700" dirty="0">
                  <a:solidFill>
                    <a:srgbClr val="139193"/>
                  </a:solidFill>
                  <a:latin typeface="Arial" panose="020B0604020202020204" pitchFamily="34" charset="0"/>
                  <a:cs typeface="Arial" panose="020B0604020202020204" pitchFamily="34" charset="0"/>
                </a:rPr>
                <a:t>www.leistung-energie.com</a:t>
              </a:r>
              <a:endParaRPr lang="zh-CN" altLang="en-US" sz="700" dirty="0">
                <a:solidFill>
                  <a:srgbClr val="139193"/>
                </a:solidFill>
                <a:latin typeface="Arial" panose="020B0604020202020204" pitchFamily="34" charset="0"/>
                <a:cs typeface="Arial" panose="020B0604020202020204" pitchFamily="34" charset="0"/>
              </a:endParaRPr>
            </a:p>
          </p:txBody>
        </p:sp>
        <p:sp>
          <p:nvSpPr>
            <p:cNvPr id="22" name="TextBox 6">
              <a:extLst>
                <a:ext uri="{FF2B5EF4-FFF2-40B4-BE49-F238E27FC236}">
                  <a16:creationId xmlns:a16="http://schemas.microsoft.com/office/drawing/2014/main" id="{A15FFC2E-BF9B-3F0A-8774-08C59E679A0F}"/>
                </a:ext>
              </a:extLst>
            </p:cNvPr>
            <p:cNvSpPr txBox="1"/>
            <p:nvPr/>
          </p:nvSpPr>
          <p:spPr>
            <a:xfrm>
              <a:off x="6013673" y="10099989"/>
              <a:ext cx="1152128" cy="200055"/>
            </a:xfrm>
            <a:prstGeom prst="rect">
              <a:avLst/>
            </a:prstGeom>
            <a:noFill/>
          </p:spPr>
          <p:txBody>
            <a:bodyPr wrap="square" rtlCol="0">
              <a:spAutoFit/>
            </a:bodyPr>
            <a:lstStyle/>
            <a:p>
              <a:pPr algn="dist"/>
              <a:r>
                <a:rPr lang="en-US" altLang="zh-CN" sz="700" dirty="0">
                  <a:solidFill>
                    <a:schemeClr val="tx1">
                      <a:lumMod val="50000"/>
                      <a:lumOff val="50000"/>
                    </a:schemeClr>
                  </a:solidFill>
                  <a:latin typeface="Arial" panose="020B0604020202020204" pitchFamily="34" charset="0"/>
                  <a:ea typeface="Droid Sans Fallback" panose="020B0502000000000001" pitchFamily="50" charset="-128"/>
                  <a:cs typeface="Arial" panose="020B0604020202020204" pitchFamily="34" charset="0"/>
                </a:rPr>
                <a:t>VEC Catalog | 13 </a:t>
              </a:r>
            </a:p>
          </p:txBody>
        </p:sp>
      </p:grpSp>
    </p:spTree>
    <p:extLst>
      <p:ext uri="{BB962C8B-B14F-4D97-AF65-F5344CB8AC3E}">
        <p14:creationId xmlns:p14="http://schemas.microsoft.com/office/powerpoint/2010/main" val="1906836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45957" y="1841242"/>
            <a:ext cx="6264696" cy="253916"/>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latin typeface="Arial" panose="020B0604020202020204" pitchFamily="34" charset="0"/>
              <a:cs typeface="Arial" panose="020B0604020202020204" pitchFamily="34" charset="0"/>
            </a:endParaRPr>
          </a:p>
        </p:txBody>
      </p:sp>
      <p:cxnSp>
        <p:nvCxnSpPr>
          <p:cNvPr id="9" name="直接连接符 8"/>
          <p:cNvCxnSpPr/>
          <p:nvPr/>
        </p:nvCxnSpPr>
        <p:spPr>
          <a:xfrm>
            <a:off x="649078" y="1530276"/>
            <a:ext cx="626469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10" name="组合 9"/>
          <p:cNvGrpSpPr/>
          <p:nvPr/>
        </p:nvGrpSpPr>
        <p:grpSpPr>
          <a:xfrm>
            <a:off x="650181" y="522164"/>
            <a:ext cx="1867051" cy="276999"/>
            <a:chOff x="650181" y="522164"/>
            <a:chExt cx="1867051" cy="276999"/>
          </a:xfrm>
        </p:grpSpPr>
        <p:sp>
          <p:nvSpPr>
            <p:cNvPr id="11" name="TextBox 10"/>
            <p:cNvSpPr txBox="1"/>
            <p:nvPr/>
          </p:nvSpPr>
          <p:spPr>
            <a:xfrm>
              <a:off x="695900" y="522164"/>
              <a:ext cx="1821332" cy="276999"/>
            </a:xfrm>
            <a:prstGeom prst="rect">
              <a:avLst/>
            </a:prstGeom>
            <a:noFill/>
          </p:spPr>
          <p:txBody>
            <a:bodyPr wrap="none" rtlCol="0">
              <a:spAutoFit/>
            </a:bodyPr>
            <a:lstStyle/>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Electrical Control Wiring</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650181" y="552651"/>
              <a:ext cx="45719"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3" name="文本框 15"/>
          <p:cNvSpPr txBox="1"/>
          <p:nvPr/>
        </p:nvSpPr>
        <p:spPr>
          <a:xfrm>
            <a:off x="659101" y="1841242"/>
            <a:ext cx="5857834" cy="230832"/>
          </a:xfrm>
          <a:prstGeom prst="rect">
            <a:avLst/>
          </a:prstGeom>
          <a:noFill/>
          <a:ln w="9525">
            <a:noFill/>
            <a:miter lim="800000"/>
            <a:headEnd/>
            <a:tailEnd/>
          </a:ln>
        </p:spPr>
        <p:txBody>
          <a:bodyPr wrap="square">
            <a:spAutoFit/>
          </a:bodyPr>
          <a:lstStyle>
            <a:defPPr>
              <a:defRPr lang="zh-CN"/>
            </a:defPPr>
            <a:lvl1pPr eaLnBrk="0" hangingPunct="0">
              <a:defRPr sz="2400" b="1">
                <a:latin typeface="Arial" charset="0"/>
              </a:defRPr>
            </a:lvl1pPr>
            <a:lvl2pPr marL="742950" indent="-285750" eaLnBrk="0" hangingPunct="0">
              <a:defRPr b="1">
                <a:latin typeface="Arial" charset="0"/>
              </a:defRPr>
            </a:lvl2pPr>
            <a:lvl3pPr marL="1143000" indent="-228600" eaLnBrk="0" hangingPunct="0">
              <a:defRPr b="1">
                <a:latin typeface="Arial" charset="0"/>
              </a:defRPr>
            </a:lvl3pPr>
            <a:lvl4pPr marL="1600200" indent="-228600" eaLnBrk="0" hangingPunct="0">
              <a:defRPr b="1">
                <a:latin typeface="Arial" charset="0"/>
              </a:defRPr>
            </a:lvl4pPr>
            <a:lvl5pPr marL="2057400" indent="-228600" eaLnBrk="0" hangingPunct="0">
              <a:defRPr b="1">
                <a:latin typeface="Arial" charset="0"/>
              </a:defRPr>
            </a:lvl5pPr>
            <a:lvl6pPr marL="2514600" indent="-228600" eaLnBrk="0" fontAlgn="b" hangingPunct="0">
              <a:spcBef>
                <a:spcPct val="0"/>
              </a:spcBef>
              <a:spcAft>
                <a:spcPct val="0"/>
              </a:spcAft>
              <a:defRPr b="1">
                <a:latin typeface="Arial" charset="0"/>
              </a:defRPr>
            </a:lvl6pPr>
            <a:lvl7pPr marL="2971800" indent="-228600" eaLnBrk="0" fontAlgn="b" hangingPunct="0">
              <a:spcBef>
                <a:spcPct val="0"/>
              </a:spcBef>
              <a:spcAft>
                <a:spcPct val="0"/>
              </a:spcAft>
              <a:defRPr b="1">
                <a:latin typeface="Arial" charset="0"/>
              </a:defRPr>
            </a:lvl7pPr>
            <a:lvl8pPr marL="3429000" indent="-228600" eaLnBrk="0" fontAlgn="b" hangingPunct="0">
              <a:spcBef>
                <a:spcPct val="0"/>
              </a:spcBef>
              <a:spcAft>
                <a:spcPct val="0"/>
              </a:spcAft>
              <a:defRPr b="1">
                <a:latin typeface="Arial" charset="0"/>
              </a:defRPr>
            </a:lvl8pPr>
            <a:lvl9pPr marL="3886200" indent="-228600" eaLnBrk="0" fontAlgn="b" hangingPunct="0">
              <a:spcBef>
                <a:spcPct val="0"/>
              </a:spcBef>
              <a:spcAft>
                <a:spcPct val="0"/>
              </a:spcAft>
              <a:defRPr b="1">
                <a:latin typeface="Arial" charset="0"/>
              </a:defRPr>
            </a:lvl9pPr>
          </a:lstStyle>
          <a:p>
            <a:r>
              <a:rPr lang="en-US" altLang="zh-CN"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Electrical wiring diagram for  fixed-type VEC vacuum contactor &amp; fuse combination unit</a:t>
            </a:r>
            <a:r>
              <a:rPr lang="zh-CN" altLang="en-US"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en-US" altLang="zh-CN"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electrical holding)</a:t>
            </a:r>
            <a:endParaRPr lang="zh-CN" altLang="en-US" sz="900" b="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TextBox 16"/>
          <p:cNvSpPr txBox="1"/>
          <p:nvPr/>
        </p:nvSpPr>
        <p:spPr>
          <a:xfrm rot="16200000">
            <a:off x="4675871" y="6277149"/>
            <a:ext cx="2947181" cy="1528624"/>
          </a:xfrm>
          <a:prstGeom prst="rect">
            <a:avLst/>
          </a:prstGeom>
          <a:noFill/>
        </p:spPr>
        <p:txBody>
          <a:bodyPr wrap="square" rtlCol="0">
            <a:spAutoFit/>
          </a:bodyPr>
          <a:lstStyle/>
          <a:p>
            <a:pPr>
              <a:lnSpc>
                <a:spcPts val="1350"/>
              </a:lnSpc>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S11-13                Contactor position microswitch</a:t>
            </a:r>
          </a:p>
          <a:p>
            <a:pPr>
              <a:lnSpc>
                <a:spcPts val="1350"/>
              </a:lnSpc>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X01 	58 core aviation plug </a:t>
            </a:r>
          </a:p>
          <a:p>
            <a:pPr>
              <a:lnSpc>
                <a:spcPts val="1350"/>
              </a:lnSpc>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HC1</a:t>
            </a: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HC2 	Closing electromagnet</a:t>
            </a:r>
          </a:p>
          <a:p>
            <a:pPr>
              <a:lnSpc>
                <a:spcPts val="1350"/>
              </a:lnSpc>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SC	Closing button</a:t>
            </a:r>
          </a:p>
          <a:p>
            <a:pPr>
              <a:lnSpc>
                <a:spcPts val="1350"/>
              </a:lnSpc>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SO                       Opening button</a:t>
            </a:r>
          </a:p>
          <a:p>
            <a:pPr>
              <a:lnSpc>
                <a:spcPts val="1350"/>
              </a:lnSpc>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KA1</a:t>
            </a: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KA2          	Intermediate relay</a:t>
            </a:r>
          </a:p>
          <a:p>
            <a:pPr>
              <a:lnSpc>
                <a:spcPts val="1350"/>
              </a:lnSpc>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JS                       	Counter</a:t>
            </a:r>
          </a:p>
          <a:p>
            <a:pPr>
              <a:lnSpc>
                <a:spcPts val="1350"/>
              </a:lnSpc>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V 	Rectifier bridge</a:t>
            </a:r>
          </a:p>
        </p:txBody>
      </p:sp>
      <p:sp>
        <p:nvSpPr>
          <p:cNvPr id="15" name="TextBox 18"/>
          <p:cNvSpPr txBox="1"/>
          <p:nvPr/>
        </p:nvSpPr>
        <p:spPr>
          <a:xfrm rot="16200000">
            <a:off x="4381561" y="3888681"/>
            <a:ext cx="2741451" cy="579646"/>
          </a:xfrm>
          <a:prstGeom prst="rect">
            <a:avLst/>
          </a:prstGeom>
          <a:solidFill>
            <a:schemeClr val="bg1">
              <a:lumMod val="95000"/>
            </a:schemeClr>
          </a:solidFill>
        </p:spPr>
        <p:txBody>
          <a:bodyPr wrap="square" rtlCol="0">
            <a:spAutoFit/>
          </a:bodyPr>
          <a:lstStyle/>
          <a:p>
            <a:pPr>
              <a:lnSpc>
                <a:spcPts val="1350"/>
              </a:lnSpc>
            </a:pPr>
            <a:r>
              <a:rPr lang="en-US"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rPr>
              <a:t>▍</a:t>
            </a:r>
          </a:p>
          <a:p>
            <a:pPr>
              <a:lnSpc>
                <a:spcPts val="1200"/>
              </a:lnSpc>
            </a:pP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Note: this figure corresponds to the state that the contactor is in the opening position.</a:t>
            </a:r>
          </a:p>
        </p:txBody>
      </p:sp>
      <p:pic>
        <p:nvPicPr>
          <p:cNvPr id="3" name="图片 2">
            <a:extLst>
              <a:ext uri="{FF2B5EF4-FFF2-40B4-BE49-F238E27FC236}">
                <a16:creationId xmlns:a16="http://schemas.microsoft.com/office/drawing/2014/main" id="{AEFA2B02-3FDB-486E-B560-46799159C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049" y="2679341"/>
            <a:ext cx="4840644" cy="6547671"/>
          </a:xfrm>
          <a:prstGeom prst="rect">
            <a:avLst/>
          </a:prstGeom>
        </p:spPr>
      </p:pic>
      <p:grpSp>
        <p:nvGrpSpPr>
          <p:cNvPr id="18" name="组合 17">
            <a:extLst>
              <a:ext uri="{FF2B5EF4-FFF2-40B4-BE49-F238E27FC236}">
                <a16:creationId xmlns:a16="http://schemas.microsoft.com/office/drawing/2014/main" id="{3F271012-3595-288C-BB61-22EE3B093CA6}"/>
              </a:ext>
            </a:extLst>
          </p:cNvPr>
          <p:cNvGrpSpPr/>
          <p:nvPr/>
        </p:nvGrpSpPr>
        <p:grpSpPr>
          <a:xfrm>
            <a:off x="0" y="9811196"/>
            <a:ext cx="7562850" cy="488087"/>
            <a:chOff x="0" y="9811196"/>
            <a:chExt cx="7562850" cy="488087"/>
          </a:xfrm>
        </p:grpSpPr>
        <p:grpSp>
          <p:nvGrpSpPr>
            <p:cNvPr id="19" name="组合 18">
              <a:extLst>
                <a:ext uri="{FF2B5EF4-FFF2-40B4-BE49-F238E27FC236}">
                  <a16:creationId xmlns:a16="http://schemas.microsoft.com/office/drawing/2014/main" id="{D6092428-AA4D-04A0-4B27-335636413BFD}"/>
                </a:ext>
              </a:extLst>
            </p:cNvPr>
            <p:cNvGrpSpPr/>
            <p:nvPr/>
          </p:nvGrpSpPr>
          <p:grpSpPr>
            <a:xfrm>
              <a:off x="399943" y="10099228"/>
              <a:ext cx="6923265" cy="200055"/>
              <a:chOff x="396255" y="10099228"/>
              <a:chExt cx="6923265" cy="200055"/>
            </a:xfrm>
          </p:grpSpPr>
          <p:sp>
            <p:nvSpPr>
              <p:cNvPr id="21" name="TextBox 8">
                <a:extLst>
                  <a:ext uri="{FF2B5EF4-FFF2-40B4-BE49-F238E27FC236}">
                    <a16:creationId xmlns:a16="http://schemas.microsoft.com/office/drawing/2014/main" id="{9CF3FB4F-F6BA-72A7-5428-01DF408F44DB}"/>
                  </a:ext>
                </a:extLst>
              </p:cNvPr>
              <p:cNvSpPr txBox="1"/>
              <p:nvPr/>
            </p:nvSpPr>
            <p:spPr>
              <a:xfrm>
                <a:off x="6084887" y="10099228"/>
                <a:ext cx="1234633" cy="200055"/>
              </a:xfrm>
              <a:prstGeom prst="rect">
                <a:avLst/>
              </a:prstGeom>
              <a:noFill/>
            </p:spPr>
            <p:txBody>
              <a:bodyPr wrap="none" rtlCol="0">
                <a:spAutoFit/>
              </a:bodyPr>
              <a:lstStyle/>
              <a:p>
                <a:r>
                  <a:rPr lang="en-US" altLang="zh-CN" sz="700" dirty="0">
                    <a:solidFill>
                      <a:srgbClr val="139193"/>
                    </a:solidFill>
                    <a:latin typeface="Arial" panose="020B0604020202020204" pitchFamily="34" charset="0"/>
                    <a:cs typeface="Arial" panose="020B0604020202020204" pitchFamily="34" charset="0"/>
                  </a:rPr>
                  <a:t>www.leistung-energie.com</a:t>
                </a:r>
                <a:endParaRPr lang="zh-CN" altLang="en-US" sz="700" dirty="0">
                  <a:solidFill>
                    <a:srgbClr val="139193"/>
                  </a:solidFill>
                  <a:latin typeface="Arial" panose="020B0604020202020204" pitchFamily="34" charset="0"/>
                  <a:cs typeface="Arial" panose="020B0604020202020204" pitchFamily="34" charset="0"/>
                </a:endParaRPr>
              </a:p>
            </p:txBody>
          </p:sp>
          <p:sp>
            <p:nvSpPr>
              <p:cNvPr id="22" name="TextBox 7">
                <a:extLst>
                  <a:ext uri="{FF2B5EF4-FFF2-40B4-BE49-F238E27FC236}">
                    <a16:creationId xmlns:a16="http://schemas.microsoft.com/office/drawing/2014/main" id="{448370E6-2008-8EBB-C550-FD4E582EF02C}"/>
                  </a:ext>
                </a:extLst>
              </p:cNvPr>
              <p:cNvSpPr txBox="1"/>
              <p:nvPr/>
            </p:nvSpPr>
            <p:spPr>
              <a:xfrm>
                <a:off x="396255" y="10099228"/>
                <a:ext cx="1152128" cy="200055"/>
              </a:xfrm>
              <a:prstGeom prst="rect">
                <a:avLst/>
              </a:prstGeom>
              <a:noFill/>
            </p:spPr>
            <p:txBody>
              <a:bodyPr wrap="square" rtlCol="0">
                <a:spAutoFit/>
              </a:bodyPr>
              <a:lstStyle/>
              <a:p>
                <a:pPr algn="dist"/>
                <a:r>
                  <a:rPr lang="en-US" altLang="zh-CN" sz="700" dirty="0">
                    <a:solidFill>
                      <a:schemeClr val="tx1">
                        <a:lumMod val="50000"/>
                        <a:lumOff val="50000"/>
                      </a:schemeClr>
                    </a:solidFill>
                    <a:latin typeface="Arial" panose="020B0604020202020204" pitchFamily="34" charset="0"/>
                    <a:ea typeface="Droid Sans Fallback" panose="020B0502000000000001" pitchFamily="50" charset="-128"/>
                    <a:cs typeface="Arial" panose="020B0604020202020204" pitchFamily="34" charset="0"/>
                  </a:rPr>
                  <a:t> 14 | VEC Catalog</a:t>
                </a:r>
              </a:p>
            </p:txBody>
          </p:sp>
        </p:grpSp>
        <p:sp>
          <p:nvSpPr>
            <p:cNvPr id="20" name="矩形 19">
              <a:extLst>
                <a:ext uri="{FF2B5EF4-FFF2-40B4-BE49-F238E27FC236}">
                  <a16:creationId xmlns:a16="http://schemas.microsoft.com/office/drawing/2014/main" id="{F6A8CF76-AF68-C7A3-3828-A0B638747114}"/>
                </a:ext>
              </a:extLst>
            </p:cNvPr>
            <p:cNvSpPr/>
            <p:nvPr/>
          </p:nvSpPr>
          <p:spPr>
            <a:xfrm>
              <a:off x="0" y="9811196"/>
              <a:ext cx="7562850"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42246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49078" y="1841242"/>
            <a:ext cx="6264696" cy="255600"/>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latin typeface="Arial" panose="020B0604020202020204" pitchFamily="34" charset="0"/>
              <a:cs typeface="Arial" panose="020B0604020202020204" pitchFamily="34" charset="0"/>
            </a:endParaRPr>
          </a:p>
        </p:txBody>
      </p:sp>
      <p:cxnSp>
        <p:nvCxnSpPr>
          <p:cNvPr id="9" name="直接连接符 8"/>
          <p:cNvCxnSpPr/>
          <p:nvPr/>
        </p:nvCxnSpPr>
        <p:spPr>
          <a:xfrm>
            <a:off x="649077" y="1530276"/>
            <a:ext cx="626469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10" name="组合 9"/>
          <p:cNvGrpSpPr/>
          <p:nvPr/>
        </p:nvGrpSpPr>
        <p:grpSpPr>
          <a:xfrm>
            <a:off x="650181" y="522164"/>
            <a:ext cx="2086662" cy="276999"/>
            <a:chOff x="650181" y="522164"/>
            <a:chExt cx="2086662" cy="276999"/>
          </a:xfrm>
        </p:grpSpPr>
        <p:sp>
          <p:nvSpPr>
            <p:cNvPr id="11" name="TextBox 10"/>
            <p:cNvSpPr txBox="1"/>
            <p:nvPr/>
          </p:nvSpPr>
          <p:spPr>
            <a:xfrm>
              <a:off x="695900" y="522164"/>
              <a:ext cx="2040943" cy="276999"/>
            </a:xfrm>
            <a:prstGeom prst="rect">
              <a:avLst/>
            </a:prstGeom>
            <a:noFill/>
          </p:spPr>
          <p:txBody>
            <a:bodyPr wrap="none" rtlCol="0">
              <a:spAutoFit/>
            </a:bodyPr>
            <a:lstStyle/>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Outline Dimension Drawing</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650181" y="552651"/>
              <a:ext cx="45719"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3" name="文本框 15"/>
          <p:cNvSpPr txBox="1"/>
          <p:nvPr/>
        </p:nvSpPr>
        <p:spPr>
          <a:xfrm>
            <a:off x="671106" y="1841242"/>
            <a:ext cx="5773821" cy="246221"/>
          </a:xfrm>
          <a:prstGeom prst="rect">
            <a:avLst/>
          </a:prstGeom>
          <a:noFill/>
          <a:ln w="9525">
            <a:noFill/>
            <a:miter lim="800000"/>
            <a:headEnd/>
            <a:tailEnd/>
          </a:ln>
        </p:spPr>
        <p:txBody>
          <a:bodyPr wrap="square">
            <a:spAutoFit/>
          </a:bodyPr>
          <a:lstStyle>
            <a:defPPr>
              <a:defRPr lang="zh-CN"/>
            </a:defPPr>
            <a:lvl1pPr eaLnBrk="0" hangingPunct="0">
              <a:defRPr sz="2400" b="1">
                <a:latin typeface="Arial" charset="0"/>
              </a:defRPr>
            </a:lvl1pPr>
            <a:lvl2pPr marL="742950" indent="-285750" eaLnBrk="0" hangingPunct="0">
              <a:defRPr b="1">
                <a:latin typeface="Arial" charset="0"/>
              </a:defRPr>
            </a:lvl2pPr>
            <a:lvl3pPr marL="1143000" indent="-228600" eaLnBrk="0" hangingPunct="0">
              <a:defRPr b="1">
                <a:latin typeface="Arial" charset="0"/>
              </a:defRPr>
            </a:lvl3pPr>
            <a:lvl4pPr marL="1600200" indent="-228600" eaLnBrk="0" hangingPunct="0">
              <a:defRPr b="1">
                <a:latin typeface="Arial" charset="0"/>
              </a:defRPr>
            </a:lvl4pPr>
            <a:lvl5pPr marL="2057400" indent="-228600" eaLnBrk="0" hangingPunct="0">
              <a:defRPr b="1">
                <a:latin typeface="Arial" charset="0"/>
              </a:defRPr>
            </a:lvl5pPr>
            <a:lvl6pPr marL="2514600" indent="-228600" eaLnBrk="0" fontAlgn="b" hangingPunct="0">
              <a:spcBef>
                <a:spcPct val="0"/>
              </a:spcBef>
              <a:spcAft>
                <a:spcPct val="0"/>
              </a:spcAft>
              <a:defRPr b="1">
                <a:latin typeface="Arial" charset="0"/>
              </a:defRPr>
            </a:lvl6pPr>
            <a:lvl7pPr marL="2971800" indent="-228600" eaLnBrk="0" fontAlgn="b" hangingPunct="0">
              <a:spcBef>
                <a:spcPct val="0"/>
              </a:spcBef>
              <a:spcAft>
                <a:spcPct val="0"/>
              </a:spcAft>
              <a:defRPr b="1">
                <a:latin typeface="Arial" charset="0"/>
              </a:defRPr>
            </a:lvl7pPr>
            <a:lvl8pPr marL="3429000" indent="-228600" eaLnBrk="0" fontAlgn="b" hangingPunct="0">
              <a:spcBef>
                <a:spcPct val="0"/>
              </a:spcBef>
              <a:spcAft>
                <a:spcPct val="0"/>
              </a:spcAft>
              <a:defRPr b="1">
                <a:latin typeface="Arial" charset="0"/>
              </a:defRPr>
            </a:lvl8pPr>
            <a:lvl9pPr marL="3886200" indent="-228600" eaLnBrk="0" fontAlgn="b" hangingPunct="0">
              <a:spcBef>
                <a:spcPct val="0"/>
              </a:spcBef>
              <a:spcAft>
                <a:spcPct val="0"/>
              </a:spcAft>
              <a:defRPr b="1">
                <a:latin typeface="Arial" charset="0"/>
              </a:defRPr>
            </a:lvl9pPr>
          </a:lstStyle>
          <a:p>
            <a:r>
              <a:rPr lang="en-US" altLang="zh-CN" sz="1000" b="0" dirty="0">
                <a:solidFill>
                  <a:schemeClr val="bg1"/>
                </a:solidFill>
                <a:latin typeface="Arial" panose="020B0604020202020204" pitchFamily="34" charset="0"/>
                <a:ea typeface="微软雅黑" panose="020B0503020204020204" pitchFamily="34" charset="-122"/>
                <a:cs typeface="Arial" panose="020B0604020202020204" pitchFamily="34" charset="0"/>
              </a:rPr>
              <a:t>Outline dimension drawing for  withdrawable type VEC vacuum contactor &amp; fuse combination unit</a:t>
            </a:r>
            <a:endParaRPr lang="zh-CN" altLang="en-US" sz="1000" b="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50" name="组合 49"/>
          <p:cNvGrpSpPr/>
          <p:nvPr/>
        </p:nvGrpSpPr>
        <p:grpSpPr>
          <a:xfrm>
            <a:off x="795109" y="2394372"/>
            <a:ext cx="5992991" cy="6048672"/>
            <a:chOff x="795109" y="2394372"/>
            <a:chExt cx="5992991" cy="6048672"/>
          </a:xfrm>
        </p:grpSpPr>
        <p:grpSp>
          <p:nvGrpSpPr>
            <p:cNvPr id="38" name="组合 37"/>
            <p:cNvGrpSpPr/>
            <p:nvPr/>
          </p:nvGrpSpPr>
          <p:grpSpPr>
            <a:xfrm>
              <a:off x="795109" y="2394372"/>
              <a:ext cx="5971044" cy="6048672"/>
              <a:chOff x="795109" y="2394372"/>
              <a:chExt cx="5971044" cy="6048672"/>
            </a:xfrm>
          </p:grpSpPr>
          <p:grpSp>
            <p:nvGrpSpPr>
              <p:cNvPr id="7" name="组合 6"/>
              <p:cNvGrpSpPr/>
              <p:nvPr/>
            </p:nvGrpSpPr>
            <p:grpSpPr>
              <a:xfrm>
                <a:off x="795109" y="2394372"/>
                <a:ext cx="5971044" cy="6048672"/>
                <a:chOff x="795109" y="2394372"/>
                <a:chExt cx="5971044" cy="6048672"/>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b="15309"/>
                <a:stretch/>
              </p:blipFill>
              <p:spPr>
                <a:xfrm>
                  <a:off x="795109" y="2547154"/>
                  <a:ext cx="5971044" cy="5895890"/>
                </a:xfrm>
                <a:prstGeom prst="rect">
                  <a:avLst/>
                </a:prstGeom>
              </p:spPr>
            </p:pic>
            <p:grpSp>
              <p:nvGrpSpPr>
                <p:cNvPr id="6" name="组合 5"/>
                <p:cNvGrpSpPr/>
                <p:nvPr/>
              </p:nvGrpSpPr>
              <p:grpSpPr>
                <a:xfrm>
                  <a:off x="979631" y="2394372"/>
                  <a:ext cx="2170892" cy="2692958"/>
                  <a:chOff x="979631" y="2394372"/>
                  <a:chExt cx="2170892" cy="2692958"/>
                </a:xfrm>
              </p:grpSpPr>
              <p:sp>
                <p:nvSpPr>
                  <p:cNvPr id="3" name="TextBox 2"/>
                  <p:cNvSpPr txBox="1"/>
                  <p:nvPr/>
                </p:nvSpPr>
                <p:spPr>
                  <a:xfrm>
                    <a:off x="1766657" y="2394372"/>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201</a:t>
                    </a:r>
                    <a:endParaRPr lang="zh-CN" altLang="en-US" sz="800" dirty="0">
                      <a:latin typeface="Arial" panose="020B0604020202020204" pitchFamily="34" charset="0"/>
                      <a:cs typeface="Arial" panose="020B0604020202020204" pitchFamily="34" charset="0"/>
                    </a:endParaRPr>
                  </a:p>
                </p:txBody>
              </p:sp>
              <p:sp>
                <p:nvSpPr>
                  <p:cNvPr id="20" name="TextBox 19"/>
                  <p:cNvSpPr txBox="1"/>
                  <p:nvPr/>
                </p:nvSpPr>
                <p:spPr>
                  <a:xfrm>
                    <a:off x="979631" y="4871886"/>
                    <a:ext cx="386644"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43.5</a:t>
                    </a:r>
                    <a:endParaRPr lang="zh-CN" altLang="en-US" sz="800" dirty="0">
                      <a:latin typeface="Arial" panose="020B0604020202020204" pitchFamily="34" charset="0"/>
                      <a:cs typeface="Arial" panose="020B0604020202020204" pitchFamily="34" charset="0"/>
                    </a:endParaRPr>
                  </a:p>
                </p:txBody>
              </p:sp>
              <p:sp>
                <p:nvSpPr>
                  <p:cNvPr id="21" name="TextBox 20"/>
                  <p:cNvSpPr txBox="1"/>
                  <p:nvPr/>
                </p:nvSpPr>
                <p:spPr>
                  <a:xfrm>
                    <a:off x="1388636" y="4871886"/>
                    <a:ext cx="300082"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50</a:t>
                    </a:r>
                    <a:endParaRPr lang="zh-CN" altLang="en-US" sz="800" dirty="0">
                      <a:latin typeface="Arial" panose="020B0604020202020204" pitchFamily="34" charset="0"/>
                      <a:cs typeface="Arial" panose="020B0604020202020204" pitchFamily="34" charset="0"/>
                    </a:endParaRPr>
                  </a:p>
                </p:txBody>
              </p:sp>
              <p:sp>
                <p:nvSpPr>
                  <p:cNvPr id="22" name="TextBox 21"/>
                  <p:cNvSpPr txBox="1"/>
                  <p:nvPr/>
                </p:nvSpPr>
                <p:spPr>
                  <a:xfrm>
                    <a:off x="1557835" y="4871886"/>
                    <a:ext cx="300082"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60</a:t>
                    </a:r>
                    <a:endParaRPr lang="zh-CN" altLang="en-US" sz="800" dirty="0">
                      <a:latin typeface="Arial" panose="020B0604020202020204" pitchFamily="34" charset="0"/>
                      <a:cs typeface="Arial" panose="020B0604020202020204" pitchFamily="34" charset="0"/>
                    </a:endParaRPr>
                  </a:p>
                </p:txBody>
              </p:sp>
              <p:sp>
                <p:nvSpPr>
                  <p:cNvPr id="23" name="TextBox 22"/>
                  <p:cNvSpPr txBox="1"/>
                  <p:nvPr/>
                </p:nvSpPr>
                <p:spPr>
                  <a:xfrm rot="-5400000">
                    <a:off x="2380333" y="4551966"/>
                    <a:ext cx="444352"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150.5</a:t>
                    </a:r>
                    <a:endParaRPr lang="zh-CN" altLang="en-US" sz="800" dirty="0">
                      <a:latin typeface="Arial" panose="020B0604020202020204" pitchFamily="34" charset="0"/>
                      <a:cs typeface="Arial" panose="020B0604020202020204" pitchFamily="34" charset="0"/>
                    </a:endParaRPr>
                  </a:p>
                </p:txBody>
              </p:sp>
              <p:sp>
                <p:nvSpPr>
                  <p:cNvPr id="24" name="TextBox 23"/>
                  <p:cNvSpPr txBox="1"/>
                  <p:nvPr/>
                </p:nvSpPr>
                <p:spPr>
                  <a:xfrm rot="-5400000">
                    <a:off x="2519422" y="4461032"/>
                    <a:ext cx="444352"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212.5</a:t>
                    </a:r>
                    <a:endParaRPr lang="zh-CN" altLang="en-US" sz="800" dirty="0">
                      <a:latin typeface="Arial" panose="020B0604020202020204" pitchFamily="34" charset="0"/>
                      <a:cs typeface="Arial" panose="020B0604020202020204" pitchFamily="34" charset="0"/>
                    </a:endParaRPr>
                  </a:p>
                </p:txBody>
              </p:sp>
              <p:sp>
                <p:nvSpPr>
                  <p:cNvPr id="25" name="TextBox 24"/>
                  <p:cNvSpPr txBox="1"/>
                  <p:nvPr/>
                </p:nvSpPr>
                <p:spPr>
                  <a:xfrm rot="-5400000">
                    <a:off x="2692641" y="4381034"/>
                    <a:ext cx="444352"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245.5</a:t>
                    </a:r>
                    <a:endParaRPr lang="zh-CN" altLang="en-US" sz="800" dirty="0">
                      <a:latin typeface="Arial" panose="020B0604020202020204" pitchFamily="34" charset="0"/>
                      <a:cs typeface="Arial" panose="020B0604020202020204" pitchFamily="34" charset="0"/>
                    </a:endParaRPr>
                  </a:p>
                </p:txBody>
              </p:sp>
              <p:sp>
                <p:nvSpPr>
                  <p:cNvPr id="26" name="TextBox 25"/>
                  <p:cNvSpPr txBox="1"/>
                  <p:nvPr/>
                </p:nvSpPr>
                <p:spPr>
                  <a:xfrm rot="-5400000">
                    <a:off x="2820625" y="4326036"/>
                    <a:ext cx="444352"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282.5</a:t>
                    </a:r>
                    <a:endParaRPr lang="zh-CN" altLang="en-US" sz="800" dirty="0">
                      <a:latin typeface="Arial" panose="020B0604020202020204" pitchFamily="34" charset="0"/>
                      <a:cs typeface="Arial" panose="020B0604020202020204" pitchFamily="34" charset="0"/>
                    </a:endParaRPr>
                  </a:p>
                </p:txBody>
              </p:sp>
              <p:sp>
                <p:nvSpPr>
                  <p:cNvPr id="4" name="TextBox 3"/>
                  <p:cNvSpPr txBox="1"/>
                  <p:nvPr/>
                </p:nvSpPr>
                <p:spPr>
                  <a:xfrm>
                    <a:off x="1155396" y="3978548"/>
                    <a:ext cx="583814" cy="169277"/>
                  </a:xfrm>
                  <a:prstGeom prst="rect">
                    <a:avLst/>
                  </a:prstGeom>
                  <a:noFill/>
                </p:spPr>
                <p:txBody>
                  <a:bodyPr wrap="none" rtlCol="0">
                    <a:spAutoFit/>
                  </a:bodyPr>
                  <a:lstStyle/>
                  <a:p>
                    <a:r>
                      <a:rPr lang="en-US" altLang="zh-CN" sz="500" dirty="0">
                        <a:latin typeface="Arial" panose="020B0604020202020204" pitchFamily="34" charset="0"/>
                        <a:ea typeface="微软雅黑" panose="020B0503020204020204" pitchFamily="34" charset="-122"/>
                        <a:cs typeface="Arial" panose="020B0604020202020204" pitchFamily="34" charset="0"/>
                      </a:rPr>
                      <a:t>Fuse indicator</a:t>
                    </a:r>
                    <a:endParaRPr lang="zh-CN" altLang="en-US" sz="500" dirty="0">
                      <a:latin typeface="Arial" panose="020B0604020202020204" pitchFamily="34" charset="0"/>
                      <a:ea typeface="微软雅黑" panose="020B0503020204020204" pitchFamily="34" charset="-122"/>
                      <a:cs typeface="Arial" panose="020B0604020202020204" pitchFamily="34" charset="0"/>
                    </a:endParaRPr>
                  </a:p>
                </p:txBody>
              </p:sp>
              <p:sp>
                <p:nvSpPr>
                  <p:cNvPr id="27" name="TextBox 26"/>
                  <p:cNvSpPr txBox="1"/>
                  <p:nvPr/>
                </p:nvSpPr>
                <p:spPr>
                  <a:xfrm>
                    <a:off x="1620391" y="4073751"/>
                    <a:ext cx="410690" cy="169277"/>
                  </a:xfrm>
                  <a:prstGeom prst="rect">
                    <a:avLst/>
                  </a:prstGeom>
                  <a:noFill/>
                </p:spPr>
                <p:txBody>
                  <a:bodyPr wrap="none" rtlCol="0">
                    <a:spAutoFit/>
                  </a:bodyPr>
                  <a:lstStyle/>
                  <a:p>
                    <a:r>
                      <a:rPr lang="en-US" altLang="zh-CN" sz="500" dirty="0">
                        <a:latin typeface="Arial" panose="020B0604020202020204" pitchFamily="34" charset="0"/>
                        <a:ea typeface="微软雅黑" panose="020B0503020204020204" pitchFamily="34" charset="-122"/>
                        <a:cs typeface="Arial" panose="020B0604020202020204" pitchFamily="34" charset="0"/>
                      </a:rPr>
                      <a:t>Counter</a:t>
                    </a:r>
                    <a:endParaRPr lang="zh-CN" altLang="en-US" sz="500" dirty="0">
                      <a:latin typeface="Arial" panose="020B0604020202020204" pitchFamily="34" charset="0"/>
                      <a:ea typeface="微软雅黑" panose="020B0503020204020204" pitchFamily="34" charset="-122"/>
                      <a:cs typeface="Arial" panose="020B0604020202020204" pitchFamily="34" charset="0"/>
                    </a:endParaRPr>
                  </a:p>
                </p:txBody>
              </p:sp>
              <p:sp>
                <p:nvSpPr>
                  <p:cNvPr id="28" name="TextBox 27"/>
                  <p:cNvSpPr txBox="1"/>
                  <p:nvPr/>
                </p:nvSpPr>
                <p:spPr>
                  <a:xfrm>
                    <a:off x="1097531" y="4194572"/>
                    <a:ext cx="914033" cy="169277"/>
                  </a:xfrm>
                  <a:prstGeom prst="rect">
                    <a:avLst/>
                  </a:prstGeom>
                  <a:noFill/>
                </p:spPr>
                <p:txBody>
                  <a:bodyPr wrap="none" rtlCol="0">
                    <a:spAutoFit/>
                  </a:bodyPr>
                  <a:lstStyle/>
                  <a:p>
                    <a:r>
                      <a:rPr lang="en-US" altLang="zh-CN" sz="500" dirty="0">
                        <a:latin typeface="Arial" panose="020B0604020202020204" pitchFamily="34" charset="0"/>
                        <a:ea typeface="微软雅黑" panose="020B0503020204020204" pitchFamily="34" charset="-122"/>
                        <a:cs typeface="Arial" panose="020B0604020202020204" pitchFamily="34" charset="0"/>
                      </a:rPr>
                      <a:t>Closing/Opening indicator</a:t>
                    </a:r>
                    <a:endParaRPr lang="zh-CN" altLang="en-US" sz="500" dirty="0">
                      <a:latin typeface="Arial" panose="020B0604020202020204" pitchFamily="34" charset="0"/>
                      <a:ea typeface="微软雅黑" panose="020B0503020204020204" pitchFamily="34" charset="-122"/>
                      <a:cs typeface="Arial" panose="020B0604020202020204" pitchFamily="34" charset="0"/>
                    </a:endParaRPr>
                  </a:p>
                </p:txBody>
              </p:sp>
              <p:sp>
                <p:nvSpPr>
                  <p:cNvPr id="29" name="TextBox 28"/>
                  <p:cNvSpPr txBox="1"/>
                  <p:nvPr/>
                </p:nvSpPr>
                <p:spPr>
                  <a:xfrm>
                    <a:off x="1219214" y="4417442"/>
                    <a:ext cx="619080" cy="169277"/>
                  </a:xfrm>
                  <a:prstGeom prst="rect">
                    <a:avLst/>
                  </a:prstGeom>
                  <a:noFill/>
                </p:spPr>
                <p:txBody>
                  <a:bodyPr wrap="none" rtlCol="0">
                    <a:spAutoFit/>
                  </a:bodyPr>
                  <a:lstStyle/>
                  <a:p>
                    <a:r>
                      <a:rPr lang="en-US" altLang="zh-CN" sz="500" dirty="0">
                        <a:latin typeface="Arial" panose="020B0604020202020204" pitchFamily="34" charset="0"/>
                        <a:ea typeface="微软雅黑" panose="020B0503020204020204" pitchFamily="34" charset="-122"/>
                        <a:cs typeface="Arial" panose="020B0604020202020204" pitchFamily="34" charset="0"/>
                      </a:rPr>
                      <a:t>Opening button</a:t>
                    </a:r>
                    <a:endParaRPr lang="zh-CN" altLang="en-US" sz="500" dirty="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36" name="组合 35"/>
              <p:cNvGrpSpPr/>
              <p:nvPr/>
            </p:nvGrpSpPr>
            <p:grpSpPr>
              <a:xfrm>
                <a:off x="1116335" y="5259004"/>
                <a:ext cx="2016224" cy="2968016"/>
                <a:chOff x="1116335" y="5259004"/>
                <a:chExt cx="2016224" cy="2968016"/>
              </a:xfrm>
            </p:grpSpPr>
            <p:sp>
              <p:nvSpPr>
                <p:cNvPr id="8" name="TextBox 7"/>
                <p:cNvSpPr txBox="1"/>
                <p:nvPr/>
              </p:nvSpPr>
              <p:spPr>
                <a:xfrm>
                  <a:off x="1477500" y="5259004"/>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492</a:t>
                  </a:r>
                  <a:endParaRPr lang="zh-CN" altLang="en-US" sz="800" dirty="0">
                    <a:latin typeface="Arial" panose="020B0604020202020204" pitchFamily="34" charset="0"/>
                    <a:cs typeface="Arial" panose="020B0604020202020204" pitchFamily="34" charset="0"/>
                  </a:endParaRPr>
                </a:p>
              </p:txBody>
            </p:sp>
            <p:sp>
              <p:nvSpPr>
                <p:cNvPr id="31" name="TextBox 30"/>
                <p:cNvSpPr txBox="1"/>
                <p:nvPr/>
              </p:nvSpPr>
              <p:spPr>
                <a:xfrm>
                  <a:off x="1116335" y="5465289"/>
                  <a:ext cx="518091"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150±1</a:t>
                  </a:r>
                  <a:endParaRPr lang="zh-CN" altLang="en-US" sz="800" dirty="0">
                    <a:latin typeface="Arial" panose="020B0604020202020204" pitchFamily="34" charset="0"/>
                    <a:cs typeface="Arial" panose="020B0604020202020204" pitchFamily="34" charset="0"/>
                  </a:endParaRPr>
                </a:p>
              </p:txBody>
            </p:sp>
            <p:sp>
              <p:nvSpPr>
                <p:cNvPr id="32" name="TextBox 31"/>
                <p:cNvSpPr txBox="1"/>
                <p:nvPr/>
              </p:nvSpPr>
              <p:spPr>
                <a:xfrm>
                  <a:off x="1572322" y="5465289"/>
                  <a:ext cx="518091"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150±1</a:t>
                  </a:r>
                  <a:endParaRPr lang="zh-CN" altLang="en-US" sz="800" dirty="0">
                    <a:latin typeface="Arial" panose="020B0604020202020204" pitchFamily="34" charset="0"/>
                    <a:cs typeface="Arial" panose="020B0604020202020204" pitchFamily="34" charset="0"/>
                  </a:endParaRPr>
                </a:p>
              </p:txBody>
            </p:sp>
            <p:sp>
              <p:nvSpPr>
                <p:cNvPr id="33" name="TextBox 32"/>
                <p:cNvSpPr txBox="1"/>
                <p:nvPr/>
              </p:nvSpPr>
              <p:spPr>
                <a:xfrm>
                  <a:off x="1477500" y="7866980"/>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502</a:t>
                  </a:r>
                  <a:endParaRPr lang="zh-CN" altLang="en-US" sz="800" dirty="0">
                    <a:latin typeface="Arial" panose="020B0604020202020204" pitchFamily="34" charset="0"/>
                    <a:cs typeface="Arial" panose="020B0604020202020204" pitchFamily="34" charset="0"/>
                  </a:endParaRPr>
                </a:p>
              </p:txBody>
            </p:sp>
            <p:sp>
              <p:nvSpPr>
                <p:cNvPr id="34" name="TextBox 33"/>
                <p:cNvSpPr txBox="1"/>
                <p:nvPr/>
              </p:nvSpPr>
              <p:spPr>
                <a:xfrm>
                  <a:off x="1477500" y="8011576"/>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530</a:t>
                  </a:r>
                  <a:endParaRPr lang="zh-CN" altLang="en-US" sz="800" dirty="0">
                    <a:latin typeface="Arial" panose="020B0604020202020204" pitchFamily="34" charset="0"/>
                    <a:cs typeface="Arial" panose="020B0604020202020204" pitchFamily="34" charset="0"/>
                  </a:endParaRPr>
                </a:p>
              </p:txBody>
            </p:sp>
            <p:sp>
              <p:nvSpPr>
                <p:cNvPr id="35" name="TextBox 34"/>
                <p:cNvSpPr txBox="1"/>
                <p:nvPr/>
              </p:nvSpPr>
              <p:spPr>
                <a:xfrm>
                  <a:off x="2412479" y="7866980"/>
                  <a:ext cx="300082"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14</a:t>
                  </a:r>
                  <a:endParaRPr lang="zh-CN" altLang="en-US" sz="800" dirty="0">
                    <a:latin typeface="Arial" panose="020B0604020202020204" pitchFamily="34" charset="0"/>
                    <a:cs typeface="Arial" panose="020B0604020202020204" pitchFamily="34" charset="0"/>
                  </a:endParaRPr>
                </a:p>
              </p:txBody>
            </p:sp>
            <p:sp>
              <p:nvSpPr>
                <p:cNvPr id="30" name="TextBox 29"/>
                <p:cNvSpPr txBox="1"/>
                <p:nvPr/>
              </p:nvSpPr>
              <p:spPr>
                <a:xfrm rot="-5400000">
                  <a:off x="2612468" y="7863586"/>
                  <a:ext cx="367408"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(33)</a:t>
                  </a:r>
                  <a:endParaRPr lang="zh-CN" altLang="en-US" sz="800" dirty="0">
                    <a:latin typeface="Arial" panose="020B0604020202020204" pitchFamily="34" charset="0"/>
                    <a:cs typeface="Arial" panose="020B0604020202020204" pitchFamily="34" charset="0"/>
                  </a:endParaRPr>
                </a:p>
              </p:txBody>
            </p:sp>
            <p:sp>
              <p:nvSpPr>
                <p:cNvPr id="37" name="TextBox 36"/>
                <p:cNvSpPr txBox="1"/>
                <p:nvPr/>
              </p:nvSpPr>
              <p:spPr>
                <a:xfrm rot="-5400000">
                  <a:off x="2841133" y="7438906"/>
                  <a:ext cx="367408"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(51)</a:t>
                  </a:r>
                  <a:endParaRPr lang="zh-CN" altLang="en-US" sz="800" dirty="0">
                    <a:latin typeface="Arial" panose="020B0604020202020204" pitchFamily="34" charset="0"/>
                    <a:cs typeface="Arial" panose="020B0604020202020204" pitchFamily="34" charset="0"/>
                  </a:endParaRPr>
                </a:p>
              </p:txBody>
            </p:sp>
          </p:grpSp>
        </p:grpSp>
        <p:grpSp>
          <p:nvGrpSpPr>
            <p:cNvPr id="46" name="组合 45"/>
            <p:cNvGrpSpPr/>
            <p:nvPr/>
          </p:nvGrpSpPr>
          <p:grpSpPr>
            <a:xfrm>
              <a:off x="3564395" y="3164410"/>
              <a:ext cx="3223705" cy="2008346"/>
              <a:chOff x="3564395" y="3164410"/>
              <a:chExt cx="3223705" cy="2008346"/>
            </a:xfrm>
          </p:grpSpPr>
          <p:sp>
            <p:nvSpPr>
              <p:cNvPr id="39" name="TextBox 38"/>
              <p:cNvSpPr txBox="1"/>
              <p:nvPr/>
            </p:nvSpPr>
            <p:spPr>
              <a:xfrm rot="-5400000">
                <a:off x="3369790" y="4360587"/>
                <a:ext cx="604653"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260±1.5</a:t>
                </a:r>
                <a:endParaRPr lang="zh-CN" altLang="en-US" sz="800" dirty="0">
                  <a:latin typeface="Arial" panose="020B0604020202020204" pitchFamily="34" charset="0"/>
                  <a:cs typeface="Arial" panose="020B0604020202020204" pitchFamily="34" charset="0"/>
                </a:endParaRPr>
              </a:p>
            </p:txBody>
          </p:sp>
          <p:sp>
            <p:nvSpPr>
              <p:cNvPr id="41" name="TextBox 40"/>
              <p:cNvSpPr txBox="1"/>
              <p:nvPr/>
            </p:nvSpPr>
            <p:spPr>
              <a:xfrm rot="-5400000">
                <a:off x="3369790" y="3646079"/>
                <a:ext cx="604653"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205±1.5</a:t>
                </a:r>
                <a:endParaRPr lang="zh-CN" altLang="en-US" sz="800" dirty="0">
                  <a:latin typeface="Arial" panose="020B0604020202020204" pitchFamily="34" charset="0"/>
                  <a:cs typeface="Arial" panose="020B0604020202020204" pitchFamily="34" charset="0"/>
                </a:endParaRPr>
              </a:p>
            </p:txBody>
          </p:sp>
          <p:sp>
            <p:nvSpPr>
              <p:cNvPr id="42" name="TextBox 41"/>
              <p:cNvSpPr txBox="1"/>
              <p:nvPr/>
            </p:nvSpPr>
            <p:spPr>
              <a:xfrm rot="-5400000">
                <a:off x="3673706" y="3716540"/>
                <a:ext cx="367408"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φ35</a:t>
                </a:r>
                <a:endParaRPr lang="zh-CN" altLang="en-US" sz="800" dirty="0">
                  <a:latin typeface="Arial" panose="020B0604020202020204" pitchFamily="34" charset="0"/>
                  <a:cs typeface="Arial" panose="020B0604020202020204" pitchFamily="34" charset="0"/>
                </a:endParaRPr>
              </a:p>
            </p:txBody>
          </p:sp>
          <p:sp>
            <p:nvSpPr>
              <p:cNvPr id="43" name="TextBox 42"/>
              <p:cNvSpPr txBox="1"/>
              <p:nvPr/>
            </p:nvSpPr>
            <p:spPr>
              <a:xfrm rot="-5400000">
                <a:off x="3594357" y="3319741"/>
                <a:ext cx="526106" cy="215444"/>
              </a:xfrm>
              <a:prstGeom prst="rect">
                <a:avLst/>
              </a:prstGeom>
              <a:noFill/>
            </p:spPr>
            <p:txBody>
              <a:bodyPr wrap="none" rtlCol="0">
                <a:spAutoFit/>
              </a:bodyPr>
              <a:lstStyle/>
              <a:p>
                <a:r>
                  <a:rPr lang="el-GR" altLang="zh-CN" sz="800" dirty="0">
                    <a:latin typeface="Arial" panose="020B0604020202020204" pitchFamily="34" charset="0"/>
                    <a:cs typeface="Arial" panose="020B0604020202020204" pitchFamily="34" charset="0"/>
                  </a:rPr>
                  <a:t>Φ</a:t>
                </a:r>
                <a:r>
                  <a:rPr lang="en-US" altLang="zh-CN" sz="800" dirty="0">
                    <a:latin typeface="Arial" panose="020B0604020202020204" pitchFamily="34" charset="0"/>
                    <a:cs typeface="Arial" panose="020B0604020202020204" pitchFamily="34" charset="0"/>
                  </a:rPr>
                  <a:t>100.5</a:t>
                </a:r>
                <a:endParaRPr lang="zh-CN" altLang="en-US" sz="800" dirty="0">
                  <a:latin typeface="Arial" panose="020B0604020202020204" pitchFamily="34" charset="0"/>
                  <a:cs typeface="Arial" panose="020B0604020202020204" pitchFamily="34" charset="0"/>
                </a:endParaRPr>
              </a:p>
            </p:txBody>
          </p:sp>
          <p:sp>
            <p:nvSpPr>
              <p:cNvPr id="44" name="TextBox 43"/>
              <p:cNvSpPr txBox="1"/>
              <p:nvPr/>
            </p:nvSpPr>
            <p:spPr>
              <a:xfrm rot="-5400000">
                <a:off x="4116296" y="4512987"/>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154</a:t>
                </a:r>
                <a:endParaRPr lang="zh-CN" altLang="en-US" sz="800" dirty="0">
                  <a:latin typeface="Arial" panose="020B0604020202020204" pitchFamily="34" charset="0"/>
                  <a:cs typeface="Arial" panose="020B0604020202020204" pitchFamily="34" charset="0"/>
                </a:endParaRPr>
              </a:p>
            </p:txBody>
          </p:sp>
          <p:sp>
            <p:nvSpPr>
              <p:cNvPr id="45" name="TextBox 44"/>
              <p:cNvSpPr txBox="1"/>
              <p:nvPr/>
            </p:nvSpPr>
            <p:spPr>
              <a:xfrm rot="-5400000">
                <a:off x="4271892" y="4651007"/>
                <a:ext cx="300082"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76</a:t>
                </a:r>
                <a:endParaRPr lang="zh-CN" altLang="en-US" sz="800" dirty="0">
                  <a:latin typeface="Arial" panose="020B0604020202020204" pitchFamily="34" charset="0"/>
                  <a:cs typeface="Arial" panose="020B0604020202020204" pitchFamily="34" charset="0"/>
                </a:endParaRPr>
              </a:p>
            </p:txBody>
          </p:sp>
          <p:sp>
            <p:nvSpPr>
              <p:cNvPr id="40" name="TextBox 39"/>
              <p:cNvSpPr txBox="1"/>
              <p:nvPr/>
            </p:nvSpPr>
            <p:spPr>
              <a:xfrm>
                <a:off x="4935009" y="4957312"/>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609</a:t>
                </a:r>
                <a:endParaRPr lang="zh-CN" altLang="en-US" sz="800" dirty="0">
                  <a:latin typeface="Arial" panose="020B0604020202020204" pitchFamily="34" charset="0"/>
                  <a:cs typeface="Arial" panose="020B0604020202020204" pitchFamily="34" charset="0"/>
                </a:endParaRPr>
              </a:p>
            </p:txBody>
          </p:sp>
          <p:sp>
            <p:nvSpPr>
              <p:cNvPr id="47" name="TextBox 46"/>
              <p:cNvSpPr txBox="1"/>
              <p:nvPr/>
            </p:nvSpPr>
            <p:spPr>
              <a:xfrm>
                <a:off x="5215918" y="4843224"/>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438</a:t>
                </a:r>
                <a:endParaRPr lang="zh-CN" altLang="en-US" sz="800" dirty="0">
                  <a:latin typeface="Arial" panose="020B0604020202020204" pitchFamily="34" charset="0"/>
                  <a:cs typeface="Arial" panose="020B0604020202020204" pitchFamily="34" charset="0"/>
                </a:endParaRPr>
              </a:p>
            </p:txBody>
          </p:sp>
          <p:sp>
            <p:nvSpPr>
              <p:cNvPr id="48" name="TextBox 47"/>
              <p:cNvSpPr txBox="1"/>
              <p:nvPr/>
            </p:nvSpPr>
            <p:spPr>
              <a:xfrm rot="-5400000">
                <a:off x="6207206" y="3756607"/>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618</a:t>
                </a:r>
                <a:endParaRPr lang="zh-CN" altLang="en-US" sz="800" dirty="0">
                  <a:latin typeface="Arial" panose="020B0604020202020204" pitchFamily="34" charset="0"/>
                  <a:cs typeface="Arial" panose="020B0604020202020204" pitchFamily="34" charset="0"/>
                </a:endParaRPr>
              </a:p>
            </p:txBody>
          </p:sp>
          <p:sp>
            <p:nvSpPr>
              <p:cNvPr id="49" name="TextBox 48"/>
              <p:cNvSpPr txBox="1"/>
              <p:nvPr/>
            </p:nvSpPr>
            <p:spPr>
              <a:xfrm rot="-5400000">
                <a:off x="6501483" y="3756607"/>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630</a:t>
                </a:r>
                <a:endParaRPr lang="zh-CN" altLang="en-US" sz="800" dirty="0">
                  <a:latin typeface="Arial" panose="020B0604020202020204" pitchFamily="34" charset="0"/>
                  <a:cs typeface="Arial" panose="020B0604020202020204" pitchFamily="34" charset="0"/>
                </a:endParaRPr>
              </a:p>
            </p:txBody>
          </p:sp>
        </p:grpSp>
      </p:grpSp>
      <p:grpSp>
        <p:nvGrpSpPr>
          <p:cNvPr id="52" name="组合 51">
            <a:extLst>
              <a:ext uri="{FF2B5EF4-FFF2-40B4-BE49-F238E27FC236}">
                <a16:creationId xmlns:a16="http://schemas.microsoft.com/office/drawing/2014/main" id="{E5448B1E-B4A2-8281-C82F-C877E447C766}"/>
              </a:ext>
            </a:extLst>
          </p:cNvPr>
          <p:cNvGrpSpPr/>
          <p:nvPr/>
        </p:nvGrpSpPr>
        <p:grpSpPr>
          <a:xfrm>
            <a:off x="0" y="9811196"/>
            <a:ext cx="7562850" cy="488848"/>
            <a:chOff x="0" y="9811196"/>
            <a:chExt cx="7562850" cy="488848"/>
          </a:xfrm>
        </p:grpSpPr>
        <p:sp>
          <p:nvSpPr>
            <p:cNvPr id="53" name="矩形 52">
              <a:extLst>
                <a:ext uri="{FF2B5EF4-FFF2-40B4-BE49-F238E27FC236}">
                  <a16:creationId xmlns:a16="http://schemas.microsoft.com/office/drawing/2014/main" id="{2B28E59B-1770-97B8-C395-3FDEF94C8FC3}"/>
                </a:ext>
              </a:extLst>
            </p:cNvPr>
            <p:cNvSpPr/>
            <p:nvPr/>
          </p:nvSpPr>
          <p:spPr>
            <a:xfrm>
              <a:off x="0" y="9811196"/>
              <a:ext cx="7562850"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4" name="TextBox 5">
              <a:extLst>
                <a:ext uri="{FF2B5EF4-FFF2-40B4-BE49-F238E27FC236}">
                  <a16:creationId xmlns:a16="http://schemas.microsoft.com/office/drawing/2014/main" id="{0F745D95-E272-93B5-35A6-58333E22F259}"/>
                </a:ext>
              </a:extLst>
            </p:cNvPr>
            <p:cNvSpPr txBox="1"/>
            <p:nvPr/>
          </p:nvSpPr>
          <p:spPr>
            <a:xfrm>
              <a:off x="397049" y="10099989"/>
              <a:ext cx="1234633" cy="200055"/>
            </a:xfrm>
            <a:prstGeom prst="rect">
              <a:avLst/>
            </a:prstGeom>
            <a:noFill/>
          </p:spPr>
          <p:txBody>
            <a:bodyPr wrap="none" rtlCol="0">
              <a:spAutoFit/>
            </a:bodyPr>
            <a:lstStyle/>
            <a:p>
              <a:r>
                <a:rPr lang="en-US" altLang="zh-CN" sz="700" dirty="0">
                  <a:solidFill>
                    <a:srgbClr val="139193"/>
                  </a:solidFill>
                  <a:latin typeface="Arial" panose="020B0604020202020204" pitchFamily="34" charset="0"/>
                  <a:cs typeface="Arial" panose="020B0604020202020204" pitchFamily="34" charset="0"/>
                </a:rPr>
                <a:t>www.leistung-energie.com</a:t>
              </a:r>
              <a:endParaRPr lang="zh-CN" altLang="en-US" sz="700" dirty="0">
                <a:solidFill>
                  <a:srgbClr val="139193"/>
                </a:solidFill>
                <a:latin typeface="Arial" panose="020B0604020202020204" pitchFamily="34" charset="0"/>
                <a:cs typeface="Arial" panose="020B0604020202020204" pitchFamily="34" charset="0"/>
              </a:endParaRPr>
            </a:p>
          </p:txBody>
        </p:sp>
        <p:sp>
          <p:nvSpPr>
            <p:cNvPr id="55" name="TextBox 6">
              <a:extLst>
                <a:ext uri="{FF2B5EF4-FFF2-40B4-BE49-F238E27FC236}">
                  <a16:creationId xmlns:a16="http://schemas.microsoft.com/office/drawing/2014/main" id="{E6C4A1A2-61B2-FB74-8A99-366E42AF05A3}"/>
                </a:ext>
              </a:extLst>
            </p:cNvPr>
            <p:cNvSpPr txBox="1"/>
            <p:nvPr/>
          </p:nvSpPr>
          <p:spPr>
            <a:xfrm>
              <a:off x="6013673" y="10099989"/>
              <a:ext cx="1152128" cy="200055"/>
            </a:xfrm>
            <a:prstGeom prst="rect">
              <a:avLst/>
            </a:prstGeom>
            <a:noFill/>
          </p:spPr>
          <p:txBody>
            <a:bodyPr wrap="square" rtlCol="0">
              <a:spAutoFit/>
            </a:bodyPr>
            <a:lstStyle/>
            <a:p>
              <a:pPr algn="dist"/>
              <a:r>
                <a:rPr lang="en-US" altLang="zh-CN" sz="700" dirty="0">
                  <a:solidFill>
                    <a:schemeClr val="tx1">
                      <a:lumMod val="50000"/>
                      <a:lumOff val="50000"/>
                    </a:schemeClr>
                  </a:solidFill>
                  <a:latin typeface="Arial" panose="020B0604020202020204" pitchFamily="34" charset="0"/>
                  <a:ea typeface="Droid Sans Fallback" panose="020B0502000000000001" pitchFamily="50" charset="-128"/>
                  <a:cs typeface="Arial" panose="020B0604020202020204" pitchFamily="34" charset="0"/>
                </a:rPr>
                <a:t>VEC Catalog | 15 </a:t>
              </a:r>
            </a:p>
          </p:txBody>
        </p:sp>
      </p:grpSp>
    </p:spTree>
    <p:extLst>
      <p:ext uri="{BB962C8B-B14F-4D97-AF65-F5344CB8AC3E}">
        <p14:creationId xmlns:p14="http://schemas.microsoft.com/office/powerpoint/2010/main" val="1323306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12279" y="1841242"/>
            <a:ext cx="6264000" cy="255600"/>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latin typeface="Arial" panose="020B0604020202020204" pitchFamily="34" charset="0"/>
              <a:cs typeface="Arial" panose="020B0604020202020204" pitchFamily="34" charset="0"/>
            </a:endParaRPr>
          </a:p>
        </p:txBody>
      </p:sp>
      <p:sp>
        <p:nvSpPr>
          <p:cNvPr id="13" name="文本框 15"/>
          <p:cNvSpPr txBox="1"/>
          <p:nvPr/>
        </p:nvSpPr>
        <p:spPr>
          <a:xfrm>
            <a:off x="632043" y="1841242"/>
            <a:ext cx="6028908" cy="230832"/>
          </a:xfrm>
          <a:prstGeom prst="rect">
            <a:avLst/>
          </a:prstGeom>
          <a:noFill/>
          <a:ln w="9525">
            <a:noFill/>
            <a:miter lim="800000"/>
            <a:headEnd/>
            <a:tailEnd/>
          </a:ln>
        </p:spPr>
        <p:txBody>
          <a:bodyPr wrap="square">
            <a:spAutoFit/>
          </a:bodyPr>
          <a:lstStyle>
            <a:defPPr>
              <a:defRPr lang="zh-CN"/>
            </a:defPPr>
            <a:lvl1pPr eaLnBrk="0" hangingPunct="0">
              <a:defRPr sz="2400" b="1">
                <a:latin typeface="Arial" charset="0"/>
              </a:defRPr>
            </a:lvl1pPr>
            <a:lvl2pPr marL="742950" indent="-285750" eaLnBrk="0" hangingPunct="0">
              <a:defRPr b="1">
                <a:latin typeface="Arial" charset="0"/>
              </a:defRPr>
            </a:lvl2pPr>
            <a:lvl3pPr marL="1143000" indent="-228600" eaLnBrk="0" hangingPunct="0">
              <a:defRPr b="1">
                <a:latin typeface="Arial" charset="0"/>
              </a:defRPr>
            </a:lvl3pPr>
            <a:lvl4pPr marL="1600200" indent="-228600" eaLnBrk="0" hangingPunct="0">
              <a:defRPr b="1">
                <a:latin typeface="Arial" charset="0"/>
              </a:defRPr>
            </a:lvl4pPr>
            <a:lvl5pPr marL="2057400" indent="-228600" eaLnBrk="0" hangingPunct="0">
              <a:defRPr b="1">
                <a:latin typeface="Arial" charset="0"/>
              </a:defRPr>
            </a:lvl5pPr>
            <a:lvl6pPr marL="2514600" indent="-228600" eaLnBrk="0" fontAlgn="b" hangingPunct="0">
              <a:spcBef>
                <a:spcPct val="0"/>
              </a:spcBef>
              <a:spcAft>
                <a:spcPct val="0"/>
              </a:spcAft>
              <a:defRPr b="1">
                <a:latin typeface="Arial" charset="0"/>
              </a:defRPr>
            </a:lvl6pPr>
            <a:lvl7pPr marL="2971800" indent="-228600" eaLnBrk="0" fontAlgn="b" hangingPunct="0">
              <a:spcBef>
                <a:spcPct val="0"/>
              </a:spcBef>
              <a:spcAft>
                <a:spcPct val="0"/>
              </a:spcAft>
              <a:defRPr b="1">
                <a:latin typeface="Arial" charset="0"/>
              </a:defRPr>
            </a:lvl7pPr>
            <a:lvl8pPr marL="3429000" indent="-228600" eaLnBrk="0" fontAlgn="b" hangingPunct="0">
              <a:spcBef>
                <a:spcPct val="0"/>
              </a:spcBef>
              <a:spcAft>
                <a:spcPct val="0"/>
              </a:spcAft>
              <a:defRPr b="1">
                <a:latin typeface="Arial" charset="0"/>
              </a:defRPr>
            </a:lvl8pPr>
            <a:lvl9pPr marL="3886200" indent="-228600" eaLnBrk="0" fontAlgn="b" hangingPunct="0">
              <a:spcBef>
                <a:spcPct val="0"/>
              </a:spcBef>
              <a:spcAft>
                <a:spcPct val="0"/>
              </a:spcAft>
              <a:defRPr b="1">
                <a:latin typeface="Arial" charset="0"/>
              </a:defRPr>
            </a:lvl9pPr>
          </a:lstStyle>
          <a:p>
            <a:r>
              <a:rPr lang="en-US" altLang="zh-CN"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Outline dimension drawing for  withdrawable type VEC vacuum contactor &amp; fuse combination unit  (310mm</a:t>
            </a:r>
            <a:r>
              <a:rPr lang="zh-CN" altLang="en-US"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en-US" altLang="zh-CN"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version)</a:t>
            </a:r>
            <a:endParaRPr lang="zh-CN" altLang="en-US" sz="900" b="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9" name="直接连接符 8"/>
          <p:cNvCxnSpPr/>
          <p:nvPr/>
        </p:nvCxnSpPr>
        <p:spPr>
          <a:xfrm>
            <a:off x="649077" y="1530276"/>
            <a:ext cx="626469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10" name="组合 9"/>
          <p:cNvGrpSpPr/>
          <p:nvPr/>
        </p:nvGrpSpPr>
        <p:grpSpPr>
          <a:xfrm>
            <a:off x="650181" y="522164"/>
            <a:ext cx="2086662" cy="276999"/>
            <a:chOff x="650181" y="522164"/>
            <a:chExt cx="2086662" cy="276999"/>
          </a:xfrm>
        </p:grpSpPr>
        <p:sp>
          <p:nvSpPr>
            <p:cNvPr id="11" name="TextBox 10"/>
            <p:cNvSpPr txBox="1"/>
            <p:nvPr/>
          </p:nvSpPr>
          <p:spPr>
            <a:xfrm>
              <a:off x="695900" y="522164"/>
              <a:ext cx="2040943" cy="276999"/>
            </a:xfrm>
            <a:prstGeom prst="rect">
              <a:avLst/>
            </a:prstGeom>
            <a:noFill/>
          </p:spPr>
          <p:txBody>
            <a:bodyPr wrap="none" rtlCol="0">
              <a:spAutoFit/>
            </a:bodyPr>
            <a:lstStyle/>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Outline Dimension Drawing</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650181" y="552651"/>
              <a:ext cx="45719"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49" name="组合 48"/>
          <p:cNvGrpSpPr/>
          <p:nvPr/>
        </p:nvGrpSpPr>
        <p:grpSpPr>
          <a:xfrm>
            <a:off x="934215" y="2394343"/>
            <a:ext cx="5876134" cy="7056813"/>
            <a:chOff x="934215" y="2394343"/>
            <a:chExt cx="5876134" cy="7056813"/>
          </a:xfrm>
        </p:grpSpPr>
        <p:grpSp>
          <p:nvGrpSpPr>
            <p:cNvPr id="8" name="组合 7"/>
            <p:cNvGrpSpPr/>
            <p:nvPr/>
          </p:nvGrpSpPr>
          <p:grpSpPr>
            <a:xfrm>
              <a:off x="934215" y="2394343"/>
              <a:ext cx="5876134" cy="7056813"/>
              <a:chOff x="934215" y="2394343"/>
              <a:chExt cx="5876134" cy="7056813"/>
            </a:xfrm>
          </p:grpSpPr>
          <p:grpSp>
            <p:nvGrpSpPr>
              <p:cNvPr id="3" name="组合 2"/>
              <p:cNvGrpSpPr/>
              <p:nvPr/>
            </p:nvGrpSpPr>
            <p:grpSpPr>
              <a:xfrm>
                <a:off x="934215" y="2502065"/>
                <a:ext cx="5876134" cy="6949091"/>
                <a:chOff x="934215" y="2502065"/>
                <a:chExt cx="5876134" cy="6949091"/>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215" y="2502065"/>
                  <a:ext cx="5876134" cy="6949091"/>
                </a:xfrm>
                <a:prstGeom prst="rect">
                  <a:avLst/>
                </a:prstGeom>
              </p:spPr>
            </p:pic>
            <p:sp>
              <p:nvSpPr>
                <p:cNvPr id="14" name="TextBox 13"/>
                <p:cNvSpPr txBox="1"/>
                <p:nvPr/>
              </p:nvSpPr>
              <p:spPr>
                <a:xfrm>
                  <a:off x="1949090" y="2538388"/>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201</a:t>
                  </a:r>
                  <a:endParaRPr lang="zh-CN" altLang="en-US" sz="800" dirty="0">
                    <a:latin typeface="Arial" panose="020B0604020202020204" pitchFamily="34" charset="0"/>
                    <a:cs typeface="Arial" panose="020B0604020202020204" pitchFamily="34" charset="0"/>
                  </a:endParaRPr>
                </a:p>
              </p:txBody>
            </p:sp>
            <p:sp>
              <p:nvSpPr>
                <p:cNvPr id="15" name="TextBox 14"/>
                <p:cNvSpPr txBox="1"/>
                <p:nvPr/>
              </p:nvSpPr>
              <p:spPr>
                <a:xfrm>
                  <a:off x="1136595" y="5433410"/>
                  <a:ext cx="386644"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43.5</a:t>
                  </a:r>
                  <a:endParaRPr lang="zh-CN" altLang="en-US" sz="800" dirty="0">
                    <a:latin typeface="Arial" panose="020B0604020202020204" pitchFamily="34" charset="0"/>
                    <a:cs typeface="Arial" panose="020B0604020202020204" pitchFamily="34" charset="0"/>
                  </a:endParaRPr>
                </a:p>
              </p:txBody>
            </p:sp>
            <p:sp>
              <p:nvSpPr>
                <p:cNvPr id="17" name="TextBox 16"/>
                <p:cNvSpPr txBox="1"/>
                <p:nvPr/>
              </p:nvSpPr>
              <p:spPr>
                <a:xfrm>
                  <a:off x="1560453" y="5433410"/>
                  <a:ext cx="300082"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50</a:t>
                  </a:r>
                  <a:endParaRPr lang="zh-CN" altLang="en-US" sz="800" dirty="0">
                    <a:latin typeface="Arial" panose="020B0604020202020204" pitchFamily="34" charset="0"/>
                    <a:cs typeface="Arial" panose="020B0604020202020204" pitchFamily="34" charset="0"/>
                  </a:endParaRPr>
                </a:p>
              </p:txBody>
            </p:sp>
            <p:sp>
              <p:nvSpPr>
                <p:cNvPr id="18" name="TextBox 17"/>
                <p:cNvSpPr txBox="1"/>
                <p:nvPr/>
              </p:nvSpPr>
              <p:spPr>
                <a:xfrm>
                  <a:off x="1726686" y="5433410"/>
                  <a:ext cx="300082"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60</a:t>
                  </a:r>
                  <a:endParaRPr lang="zh-CN" altLang="en-US" sz="800" dirty="0">
                    <a:latin typeface="Arial" panose="020B0604020202020204" pitchFamily="34" charset="0"/>
                    <a:cs typeface="Arial" panose="020B0604020202020204" pitchFamily="34" charset="0"/>
                  </a:endParaRPr>
                </a:p>
              </p:txBody>
            </p:sp>
            <p:sp>
              <p:nvSpPr>
                <p:cNvPr id="19" name="TextBox 18"/>
                <p:cNvSpPr txBox="1"/>
                <p:nvPr/>
              </p:nvSpPr>
              <p:spPr>
                <a:xfrm rot="-5400000">
                  <a:off x="2611919" y="5095614"/>
                  <a:ext cx="444352"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150.5</a:t>
                  </a:r>
                  <a:endParaRPr lang="zh-CN" altLang="en-US" sz="800" dirty="0">
                    <a:latin typeface="Arial" panose="020B0604020202020204" pitchFamily="34" charset="0"/>
                    <a:cs typeface="Arial" panose="020B0604020202020204" pitchFamily="34" charset="0"/>
                  </a:endParaRPr>
                </a:p>
              </p:txBody>
            </p:sp>
            <p:sp>
              <p:nvSpPr>
                <p:cNvPr id="20" name="TextBox 19"/>
                <p:cNvSpPr txBox="1"/>
                <p:nvPr/>
              </p:nvSpPr>
              <p:spPr>
                <a:xfrm rot="-5400000">
                  <a:off x="2758123" y="5026399"/>
                  <a:ext cx="444352"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212.5</a:t>
                  </a:r>
                  <a:endParaRPr lang="zh-CN" altLang="en-US" sz="800" dirty="0">
                    <a:latin typeface="Arial" panose="020B0604020202020204" pitchFamily="34" charset="0"/>
                    <a:cs typeface="Arial" panose="020B0604020202020204" pitchFamily="34" charset="0"/>
                  </a:endParaRPr>
                </a:p>
              </p:txBody>
            </p:sp>
            <p:sp>
              <p:nvSpPr>
                <p:cNvPr id="21" name="TextBox 20"/>
                <p:cNvSpPr txBox="1"/>
                <p:nvPr/>
              </p:nvSpPr>
              <p:spPr>
                <a:xfrm rot="-5400000">
                  <a:off x="2924128" y="4928436"/>
                  <a:ext cx="444352"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245.5</a:t>
                  </a:r>
                  <a:endParaRPr lang="zh-CN" altLang="en-US" sz="800" dirty="0">
                    <a:latin typeface="Arial" panose="020B0604020202020204" pitchFamily="34" charset="0"/>
                    <a:cs typeface="Arial" panose="020B0604020202020204" pitchFamily="34" charset="0"/>
                  </a:endParaRPr>
                </a:p>
              </p:txBody>
            </p:sp>
            <p:sp>
              <p:nvSpPr>
                <p:cNvPr id="22" name="TextBox 21"/>
                <p:cNvSpPr txBox="1"/>
                <p:nvPr/>
              </p:nvSpPr>
              <p:spPr>
                <a:xfrm rot="-5400000">
                  <a:off x="3090693" y="4809681"/>
                  <a:ext cx="444352"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282.5</a:t>
                  </a:r>
                  <a:endParaRPr lang="zh-CN" altLang="en-US" sz="800" dirty="0">
                    <a:latin typeface="Arial" panose="020B0604020202020204" pitchFamily="34" charset="0"/>
                    <a:cs typeface="Arial" panose="020B0604020202020204" pitchFamily="34" charset="0"/>
                  </a:endParaRPr>
                </a:p>
              </p:txBody>
            </p:sp>
            <p:sp>
              <p:nvSpPr>
                <p:cNvPr id="23" name="TextBox 22"/>
                <p:cNvSpPr txBox="1"/>
                <p:nvPr/>
              </p:nvSpPr>
              <p:spPr>
                <a:xfrm>
                  <a:off x="1185516" y="4502724"/>
                  <a:ext cx="612667" cy="169277"/>
                </a:xfrm>
                <a:prstGeom prst="rect">
                  <a:avLst/>
                </a:prstGeom>
                <a:noFill/>
              </p:spPr>
              <p:txBody>
                <a:bodyPr wrap="none" rtlCol="0">
                  <a:spAutoFit/>
                </a:bodyPr>
                <a:lstStyle/>
                <a:p>
                  <a:pPr algn="ctr"/>
                  <a:r>
                    <a:rPr lang="en-US" altLang="zh-CN" sz="500" dirty="0">
                      <a:latin typeface="Arial" panose="020B0604020202020204" pitchFamily="34" charset="0"/>
                      <a:ea typeface="微软雅黑" panose="020B0503020204020204" pitchFamily="34" charset="-122"/>
                      <a:cs typeface="Arial" panose="020B0604020202020204" pitchFamily="34" charset="0"/>
                    </a:rPr>
                    <a:t>Fuse indication</a:t>
                  </a:r>
                  <a:endParaRPr lang="zh-CN" altLang="en-US" sz="500" dirty="0">
                    <a:latin typeface="Arial" panose="020B0604020202020204" pitchFamily="34" charset="0"/>
                    <a:ea typeface="微软雅黑" panose="020B0503020204020204" pitchFamily="34" charset="-122"/>
                    <a:cs typeface="Arial" panose="020B0604020202020204" pitchFamily="34" charset="0"/>
                  </a:endParaRPr>
                </a:p>
              </p:txBody>
            </p:sp>
            <p:sp>
              <p:nvSpPr>
                <p:cNvPr id="24" name="TextBox 23"/>
                <p:cNvSpPr txBox="1"/>
                <p:nvPr/>
              </p:nvSpPr>
              <p:spPr>
                <a:xfrm>
                  <a:off x="1775627" y="4621153"/>
                  <a:ext cx="410690" cy="169277"/>
                </a:xfrm>
                <a:prstGeom prst="rect">
                  <a:avLst/>
                </a:prstGeom>
                <a:noFill/>
              </p:spPr>
              <p:txBody>
                <a:bodyPr wrap="none" rtlCol="0">
                  <a:spAutoFit/>
                </a:bodyPr>
                <a:lstStyle/>
                <a:p>
                  <a:pPr algn="ctr"/>
                  <a:r>
                    <a:rPr lang="en-US" altLang="zh-CN" sz="500" dirty="0">
                      <a:latin typeface="Arial" panose="020B0604020202020204" pitchFamily="34" charset="0"/>
                      <a:ea typeface="微软雅黑" panose="020B0503020204020204" pitchFamily="34" charset="-122"/>
                      <a:cs typeface="Arial" panose="020B0604020202020204" pitchFamily="34" charset="0"/>
                    </a:rPr>
                    <a:t>Counter</a:t>
                  </a:r>
                  <a:endParaRPr lang="zh-CN" altLang="en-US" sz="500" dirty="0">
                    <a:latin typeface="Arial" panose="020B0604020202020204" pitchFamily="34" charset="0"/>
                    <a:ea typeface="微软雅黑" panose="020B0503020204020204" pitchFamily="34" charset="-122"/>
                    <a:cs typeface="Arial" panose="020B0604020202020204" pitchFamily="34" charset="0"/>
                  </a:endParaRPr>
                </a:p>
              </p:txBody>
            </p:sp>
            <p:sp>
              <p:nvSpPr>
                <p:cNvPr id="25" name="TextBox 24"/>
                <p:cNvSpPr txBox="1"/>
                <p:nvPr/>
              </p:nvSpPr>
              <p:spPr>
                <a:xfrm>
                  <a:off x="1171089" y="4732475"/>
                  <a:ext cx="641522" cy="169277"/>
                </a:xfrm>
                <a:prstGeom prst="rect">
                  <a:avLst/>
                </a:prstGeom>
                <a:noFill/>
              </p:spPr>
              <p:txBody>
                <a:bodyPr wrap="none" rtlCol="0">
                  <a:spAutoFit/>
                </a:bodyPr>
                <a:lstStyle/>
                <a:p>
                  <a:pPr algn="ctr"/>
                  <a:r>
                    <a:rPr lang="en-US" altLang="zh-CN" sz="500" dirty="0">
                      <a:latin typeface="Arial" panose="020B0604020202020204" pitchFamily="34" charset="0"/>
                      <a:ea typeface="微软雅黑" panose="020B0503020204020204" pitchFamily="34" charset="-122"/>
                      <a:cs typeface="Arial" panose="020B0604020202020204" pitchFamily="34" charset="0"/>
                    </a:rPr>
                    <a:t>Closing/opening</a:t>
                  </a:r>
                  <a:endParaRPr lang="zh-CN" altLang="en-US" sz="500" dirty="0">
                    <a:latin typeface="Arial" panose="020B0604020202020204" pitchFamily="34" charset="0"/>
                    <a:ea typeface="微软雅黑" panose="020B0503020204020204" pitchFamily="34" charset="-122"/>
                    <a:cs typeface="Arial" panose="020B0604020202020204" pitchFamily="34" charset="0"/>
                  </a:endParaRPr>
                </a:p>
              </p:txBody>
            </p:sp>
            <p:sp>
              <p:nvSpPr>
                <p:cNvPr id="26" name="TextBox 25"/>
                <p:cNvSpPr txBox="1"/>
                <p:nvPr/>
              </p:nvSpPr>
              <p:spPr>
                <a:xfrm>
                  <a:off x="1472494" y="4964844"/>
                  <a:ext cx="304891" cy="169277"/>
                </a:xfrm>
                <a:prstGeom prst="rect">
                  <a:avLst/>
                </a:prstGeom>
                <a:noFill/>
              </p:spPr>
              <p:txBody>
                <a:bodyPr wrap="none" rtlCol="0">
                  <a:spAutoFit/>
                </a:bodyPr>
                <a:lstStyle/>
                <a:p>
                  <a:pPr algn="ctr"/>
                  <a:r>
                    <a:rPr lang="en-US" altLang="zh-CN" sz="500" dirty="0">
                      <a:latin typeface="Arial" panose="020B0604020202020204" pitchFamily="34" charset="0"/>
                      <a:ea typeface="微软雅黑" panose="020B0503020204020204" pitchFamily="34" charset="-122"/>
                      <a:cs typeface="Arial" panose="020B0604020202020204" pitchFamily="34" charset="0"/>
                    </a:rPr>
                    <a:t>Trip</a:t>
                  </a:r>
                  <a:endParaRPr lang="zh-CN" altLang="en-US" sz="500" dirty="0">
                    <a:latin typeface="Arial" panose="020B0604020202020204" pitchFamily="34" charset="0"/>
                    <a:ea typeface="微软雅黑" panose="020B0503020204020204" pitchFamily="34" charset="-122"/>
                    <a:cs typeface="Arial" panose="020B0604020202020204" pitchFamily="34" charset="0"/>
                  </a:endParaRPr>
                </a:p>
              </p:txBody>
            </p:sp>
          </p:grpSp>
          <p:sp>
            <p:nvSpPr>
              <p:cNvPr id="27" name="TextBox 26"/>
              <p:cNvSpPr txBox="1"/>
              <p:nvPr/>
            </p:nvSpPr>
            <p:spPr>
              <a:xfrm rot="-5400000">
                <a:off x="3546117" y="4893233"/>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260</a:t>
                </a:r>
                <a:endParaRPr lang="zh-CN" altLang="en-US" sz="800" dirty="0">
                  <a:latin typeface="Arial" panose="020B0604020202020204" pitchFamily="34" charset="0"/>
                  <a:cs typeface="Arial" panose="020B0604020202020204" pitchFamily="34" charset="0"/>
                </a:endParaRPr>
              </a:p>
            </p:txBody>
          </p:sp>
          <p:sp>
            <p:nvSpPr>
              <p:cNvPr id="28" name="TextBox 27"/>
              <p:cNvSpPr txBox="1"/>
              <p:nvPr/>
            </p:nvSpPr>
            <p:spPr>
              <a:xfrm rot="-5400000">
                <a:off x="3465967" y="3957129"/>
                <a:ext cx="518091"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310±1</a:t>
                </a:r>
                <a:endParaRPr lang="zh-CN" altLang="en-US" sz="800" dirty="0">
                  <a:latin typeface="Arial" panose="020B0604020202020204" pitchFamily="34" charset="0"/>
                  <a:cs typeface="Arial" panose="020B0604020202020204" pitchFamily="34" charset="0"/>
                </a:endParaRPr>
              </a:p>
            </p:txBody>
          </p:sp>
          <p:sp>
            <p:nvSpPr>
              <p:cNvPr id="29" name="TextBox 28"/>
              <p:cNvSpPr txBox="1"/>
              <p:nvPr/>
            </p:nvSpPr>
            <p:spPr>
              <a:xfrm rot="-5400000">
                <a:off x="3762581" y="4198546"/>
                <a:ext cx="367408"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φ35</a:t>
                </a:r>
                <a:endParaRPr lang="zh-CN" altLang="en-US" sz="800" dirty="0">
                  <a:latin typeface="Arial" panose="020B0604020202020204" pitchFamily="34" charset="0"/>
                  <a:cs typeface="Arial" panose="020B0604020202020204" pitchFamily="34" charset="0"/>
                </a:endParaRPr>
              </a:p>
            </p:txBody>
          </p:sp>
          <p:sp>
            <p:nvSpPr>
              <p:cNvPr id="30" name="TextBox 29"/>
              <p:cNvSpPr txBox="1"/>
              <p:nvPr/>
            </p:nvSpPr>
            <p:spPr>
              <a:xfrm rot="-5400000">
                <a:off x="3664842" y="3463757"/>
                <a:ext cx="526106" cy="215444"/>
              </a:xfrm>
              <a:prstGeom prst="rect">
                <a:avLst/>
              </a:prstGeom>
              <a:noFill/>
            </p:spPr>
            <p:txBody>
              <a:bodyPr wrap="none" rtlCol="0">
                <a:spAutoFit/>
              </a:bodyPr>
              <a:lstStyle/>
              <a:p>
                <a:r>
                  <a:rPr lang="el-GR" altLang="zh-CN" sz="800" dirty="0">
                    <a:latin typeface="Arial" panose="020B0604020202020204" pitchFamily="34" charset="0"/>
                    <a:cs typeface="Arial" panose="020B0604020202020204" pitchFamily="34" charset="0"/>
                  </a:rPr>
                  <a:t>Φ</a:t>
                </a:r>
                <a:r>
                  <a:rPr lang="en-US" altLang="zh-CN" sz="800" dirty="0">
                    <a:latin typeface="Arial" panose="020B0604020202020204" pitchFamily="34" charset="0"/>
                    <a:cs typeface="Arial" panose="020B0604020202020204" pitchFamily="34" charset="0"/>
                  </a:rPr>
                  <a:t>100.5</a:t>
                </a:r>
                <a:endParaRPr lang="zh-CN" altLang="en-US" sz="800" dirty="0">
                  <a:latin typeface="Arial" panose="020B0604020202020204" pitchFamily="34" charset="0"/>
                  <a:cs typeface="Arial" panose="020B0604020202020204" pitchFamily="34" charset="0"/>
                </a:endParaRPr>
              </a:p>
            </p:txBody>
          </p:sp>
          <p:sp>
            <p:nvSpPr>
              <p:cNvPr id="31" name="TextBox 30"/>
              <p:cNvSpPr txBox="1"/>
              <p:nvPr/>
            </p:nvSpPr>
            <p:spPr>
              <a:xfrm rot="-5400000">
                <a:off x="4159087" y="5072128"/>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154</a:t>
                </a:r>
                <a:endParaRPr lang="zh-CN" altLang="en-US" sz="800" dirty="0">
                  <a:latin typeface="Arial" panose="020B0604020202020204" pitchFamily="34" charset="0"/>
                  <a:cs typeface="Arial" panose="020B0604020202020204" pitchFamily="34" charset="0"/>
                </a:endParaRPr>
              </a:p>
            </p:txBody>
          </p:sp>
          <p:sp>
            <p:nvSpPr>
              <p:cNvPr id="32" name="TextBox 31"/>
              <p:cNvSpPr txBox="1"/>
              <p:nvPr/>
            </p:nvSpPr>
            <p:spPr>
              <a:xfrm rot="-5400000">
                <a:off x="4360767" y="5187114"/>
                <a:ext cx="300082"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76</a:t>
                </a:r>
                <a:endParaRPr lang="zh-CN" altLang="en-US" sz="800" dirty="0">
                  <a:latin typeface="Arial" panose="020B0604020202020204" pitchFamily="34" charset="0"/>
                  <a:cs typeface="Arial" panose="020B0604020202020204" pitchFamily="34" charset="0"/>
                </a:endParaRPr>
              </a:p>
            </p:txBody>
          </p:sp>
          <p:sp>
            <p:nvSpPr>
              <p:cNvPr id="33" name="TextBox 32"/>
              <p:cNvSpPr txBox="1"/>
              <p:nvPr/>
            </p:nvSpPr>
            <p:spPr>
              <a:xfrm>
                <a:off x="4947525" y="5657233"/>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609</a:t>
                </a:r>
                <a:endParaRPr lang="zh-CN" altLang="en-US" sz="800" dirty="0">
                  <a:latin typeface="Arial" panose="020B0604020202020204" pitchFamily="34" charset="0"/>
                  <a:cs typeface="Arial" panose="020B0604020202020204" pitchFamily="34" charset="0"/>
                </a:endParaRPr>
              </a:p>
            </p:txBody>
          </p:sp>
          <p:sp>
            <p:nvSpPr>
              <p:cNvPr id="34" name="TextBox 33"/>
              <p:cNvSpPr txBox="1"/>
              <p:nvPr/>
            </p:nvSpPr>
            <p:spPr>
              <a:xfrm>
                <a:off x="5220791" y="5441338"/>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438</a:t>
                </a:r>
                <a:endParaRPr lang="zh-CN" altLang="en-US" sz="800" dirty="0">
                  <a:latin typeface="Arial" panose="020B0604020202020204" pitchFamily="34" charset="0"/>
                  <a:cs typeface="Arial" panose="020B0604020202020204" pitchFamily="34" charset="0"/>
                </a:endParaRPr>
              </a:p>
            </p:txBody>
          </p:sp>
          <p:sp>
            <p:nvSpPr>
              <p:cNvPr id="35" name="TextBox 34"/>
              <p:cNvSpPr txBox="1"/>
              <p:nvPr/>
            </p:nvSpPr>
            <p:spPr>
              <a:xfrm rot="-5400000">
                <a:off x="6282562" y="4121729"/>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726</a:t>
                </a:r>
                <a:endParaRPr lang="zh-CN" altLang="en-US" sz="800" dirty="0">
                  <a:latin typeface="Arial" panose="020B0604020202020204" pitchFamily="34" charset="0"/>
                  <a:cs typeface="Arial" panose="020B0604020202020204" pitchFamily="34" charset="0"/>
                </a:endParaRPr>
              </a:p>
            </p:txBody>
          </p:sp>
          <p:sp>
            <p:nvSpPr>
              <p:cNvPr id="36" name="TextBox 35"/>
              <p:cNvSpPr txBox="1"/>
              <p:nvPr/>
            </p:nvSpPr>
            <p:spPr>
              <a:xfrm rot="-5400000">
                <a:off x="6517770" y="4121729"/>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737</a:t>
                </a:r>
                <a:endParaRPr lang="zh-CN" altLang="en-US" sz="800" dirty="0">
                  <a:latin typeface="Arial" panose="020B0604020202020204" pitchFamily="34" charset="0"/>
                  <a:cs typeface="Arial" panose="020B0604020202020204" pitchFamily="34" charset="0"/>
                </a:endParaRPr>
              </a:p>
            </p:txBody>
          </p:sp>
          <p:sp>
            <p:nvSpPr>
              <p:cNvPr id="37" name="TextBox 36"/>
              <p:cNvSpPr txBox="1"/>
              <p:nvPr/>
            </p:nvSpPr>
            <p:spPr>
              <a:xfrm>
                <a:off x="5794054" y="2573577"/>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104</a:t>
                </a:r>
                <a:endParaRPr lang="zh-CN" altLang="en-US" sz="800" dirty="0">
                  <a:latin typeface="Arial" panose="020B0604020202020204" pitchFamily="34" charset="0"/>
                  <a:cs typeface="Arial" panose="020B0604020202020204" pitchFamily="34" charset="0"/>
                </a:endParaRPr>
              </a:p>
            </p:txBody>
          </p:sp>
          <p:sp>
            <p:nvSpPr>
              <p:cNvPr id="38" name="TextBox 37"/>
              <p:cNvSpPr txBox="1"/>
              <p:nvPr/>
            </p:nvSpPr>
            <p:spPr>
              <a:xfrm>
                <a:off x="5834722" y="2763376"/>
                <a:ext cx="300082"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90</a:t>
                </a:r>
                <a:endParaRPr lang="zh-CN" altLang="en-US" sz="800" dirty="0">
                  <a:latin typeface="Arial" panose="020B0604020202020204" pitchFamily="34" charset="0"/>
                  <a:cs typeface="Arial" panose="020B0604020202020204" pitchFamily="34" charset="0"/>
                </a:endParaRPr>
              </a:p>
            </p:txBody>
          </p:sp>
          <p:sp>
            <p:nvSpPr>
              <p:cNvPr id="39" name="TextBox 38"/>
              <p:cNvSpPr txBox="1"/>
              <p:nvPr/>
            </p:nvSpPr>
            <p:spPr>
              <a:xfrm>
                <a:off x="5041896" y="2394343"/>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638</a:t>
                </a:r>
                <a:endParaRPr lang="zh-CN" altLang="en-US" sz="800" dirty="0">
                  <a:latin typeface="Arial" panose="020B0604020202020204" pitchFamily="34" charset="0"/>
                  <a:cs typeface="Arial" panose="020B0604020202020204" pitchFamily="34" charset="0"/>
                </a:endParaRPr>
              </a:p>
            </p:txBody>
          </p:sp>
        </p:grpSp>
        <p:grpSp>
          <p:nvGrpSpPr>
            <p:cNvPr id="40" name="组合 39"/>
            <p:cNvGrpSpPr/>
            <p:nvPr/>
          </p:nvGrpSpPr>
          <p:grpSpPr>
            <a:xfrm>
              <a:off x="1294385" y="6339124"/>
              <a:ext cx="1870195" cy="3112032"/>
              <a:chOff x="1294385" y="6339124"/>
              <a:chExt cx="1870195" cy="3112032"/>
            </a:xfrm>
          </p:grpSpPr>
          <p:sp>
            <p:nvSpPr>
              <p:cNvPr id="41" name="TextBox 40"/>
              <p:cNvSpPr txBox="1"/>
              <p:nvPr/>
            </p:nvSpPr>
            <p:spPr>
              <a:xfrm>
                <a:off x="1621516" y="6339124"/>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490</a:t>
                </a:r>
                <a:endParaRPr lang="zh-CN" altLang="en-US" sz="800" dirty="0">
                  <a:latin typeface="Arial" panose="020B0604020202020204" pitchFamily="34" charset="0"/>
                  <a:cs typeface="Arial" panose="020B0604020202020204" pitchFamily="34" charset="0"/>
                </a:endParaRPr>
              </a:p>
            </p:txBody>
          </p:sp>
          <p:sp>
            <p:nvSpPr>
              <p:cNvPr id="42" name="TextBox 41"/>
              <p:cNvSpPr txBox="1"/>
              <p:nvPr/>
            </p:nvSpPr>
            <p:spPr>
              <a:xfrm>
                <a:off x="1294385" y="6522942"/>
                <a:ext cx="518091"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150±1</a:t>
                </a:r>
                <a:endParaRPr lang="zh-CN" altLang="en-US" sz="800" dirty="0">
                  <a:latin typeface="Arial" panose="020B0604020202020204" pitchFamily="34" charset="0"/>
                  <a:cs typeface="Arial" panose="020B0604020202020204" pitchFamily="34" charset="0"/>
                </a:endParaRPr>
              </a:p>
            </p:txBody>
          </p:sp>
          <p:sp>
            <p:nvSpPr>
              <p:cNvPr id="43" name="TextBox 42"/>
              <p:cNvSpPr txBox="1"/>
              <p:nvPr/>
            </p:nvSpPr>
            <p:spPr>
              <a:xfrm>
                <a:off x="1750372" y="6522942"/>
                <a:ext cx="518091"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150±1</a:t>
                </a:r>
                <a:endParaRPr lang="zh-CN" altLang="en-US" sz="800" dirty="0">
                  <a:latin typeface="Arial" panose="020B0604020202020204" pitchFamily="34" charset="0"/>
                  <a:cs typeface="Arial" panose="020B0604020202020204" pitchFamily="34" charset="0"/>
                </a:endParaRPr>
              </a:p>
            </p:txBody>
          </p:sp>
          <p:sp>
            <p:nvSpPr>
              <p:cNvPr id="44" name="TextBox 43"/>
              <p:cNvSpPr txBox="1"/>
              <p:nvPr/>
            </p:nvSpPr>
            <p:spPr>
              <a:xfrm>
                <a:off x="1624940" y="9051428"/>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502</a:t>
                </a:r>
                <a:endParaRPr lang="zh-CN" altLang="en-US" sz="800" dirty="0">
                  <a:latin typeface="Arial" panose="020B0604020202020204" pitchFamily="34" charset="0"/>
                  <a:cs typeface="Arial" panose="020B0604020202020204" pitchFamily="34" charset="0"/>
                </a:endParaRPr>
              </a:p>
            </p:txBody>
          </p:sp>
          <p:sp>
            <p:nvSpPr>
              <p:cNvPr id="45" name="TextBox 44"/>
              <p:cNvSpPr txBox="1"/>
              <p:nvPr/>
            </p:nvSpPr>
            <p:spPr>
              <a:xfrm>
                <a:off x="1621516" y="9235712"/>
                <a:ext cx="357790"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530</a:t>
                </a:r>
                <a:endParaRPr lang="zh-CN" altLang="en-US" sz="800" dirty="0">
                  <a:latin typeface="Arial" panose="020B0604020202020204" pitchFamily="34" charset="0"/>
                  <a:cs typeface="Arial" panose="020B0604020202020204" pitchFamily="34" charset="0"/>
                </a:endParaRPr>
              </a:p>
            </p:txBody>
          </p:sp>
          <p:sp>
            <p:nvSpPr>
              <p:cNvPr id="46" name="TextBox 45"/>
              <p:cNvSpPr txBox="1"/>
              <p:nvPr/>
            </p:nvSpPr>
            <p:spPr>
              <a:xfrm>
                <a:off x="2256413" y="8943706"/>
                <a:ext cx="300082"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14</a:t>
                </a:r>
                <a:endParaRPr lang="zh-CN" altLang="en-US" sz="800" dirty="0">
                  <a:latin typeface="Arial" panose="020B0604020202020204" pitchFamily="34" charset="0"/>
                  <a:cs typeface="Arial" panose="020B0604020202020204" pitchFamily="34" charset="0"/>
                </a:endParaRPr>
              </a:p>
            </p:txBody>
          </p:sp>
          <p:sp>
            <p:nvSpPr>
              <p:cNvPr id="47" name="TextBox 46"/>
              <p:cNvSpPr txBox="1"/>
              <p:nvPr/>
            </p:nvSpPr>
            <p:spPr>
              <a:xfrm rot="-5400000">
                <a:off x="2640201" y="8508881"/>
                <a:ext cx="367408"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(33)</a:t>
                </a:r>
                <a:endParaRPr lang="zh-CN" altLang="en-US" sz="800" dirty="0">
                  <a:latin typeface="Arial" panose="020B0604020202020204" pitchFamily="34" charset="0"/>
                  <a:cs typeface="Arial" panose="020B0604020202020204" pitchFamily="34" charset="0"/>
                </a:endParaRPr>
              </a:p>
            </p:txBody>
          </p:sp>
          <p:sp>
            <p:nvSpPr>
              <p:cNvPr id="48" name="TextBox 47"/>
              <p:cNvSpPr txBox="1"/>
              <p:nvPr/>
            </p:nvSpPr>
            <p:spPr>
              <a:xfrm rot="-5400000">
                <a:off x="2873154" y="8508881"/>
                <a:ext cx="367408" cy="215444"/>
              </a:xfrm>
              <a:prstGeom prst="rect">
                <a:avLst/>
              </a:prstGeom>
              <a:noFill/>
            </p:spPr>
            <p:txBody>
              <a:bodyPr wrap="none" rtlCol="0">
                <a:spAutoFit/>
              </a:bodyPr>
              <a:lstStyle/>
              <a:p>
                <a:r>
                  <a:rPr lang="en-US" altLang="zh-CN" sz="800" dirty="0">
                    <a:latin typeface="Arial" panose="020B0604020202020204" pitchFamily="34" charset="0"/>
                    <a:cs typeface="Arial" panose="020B0604020202020204" pitchFamily="34" charset="0"/>
                  </a:rPr>
                  <a:t>(51)</a:t>
                </a:r>
                <a:endParaRPr lang="zh-CN" altLang="en-US" sz="800" dirty="0">
                  <a:latin typeface="Arial" panose="020B0604020202020204" pitchFamily="34" charset="0"/>
                  <a:cs typeface="Arial" panose="020B0604020202020204" pitchFamily="34" charset="0"/>
                </a:endParaRPr>
              </a:p>
            </p:txBody>
          </p:sp>
        </p:grpSp>
      </p:grpSp>
      <p:grpSp>
        <p:nvGrpSpPr>
          <p:cNvPr id="51" name="组合 50">
            <a:extLst>
              <a:ext uri="{FF2B5EF4-FFF2-40B4-BE49-F238E27FC236}">
                <a16:creationId xmlns:a16="http://schemas.microsoft.com/office/drawing/2014/main" id="{312843EE-7943-ED1E-77DE-40E8394E0CF0}"/>
              </a:ext>
            </a:extLst>
          </p:cNvPr>
          <p:cNvGrpSpPr/>
          <p:nvPr/>
        </p:nvGrpSpPr>
        <p:grpSpPr>
          <a:xfrm>
            <a:off x="0" y="9811196"/>
            <a:ext cx="7562850" cy="488087"/>
            <a:chOff x="0" y="9811196"/>
            <a:chExt cx="7562850" cy="488087"/>
          </a:xfrm>
        </p:grpSpPr>
        <p:grpSp>
          <p:nvGrpSpPr>
            <p:cNvPr id="52" name="组合 51">
              <a:extLst>
                <a:ext uri="{FF2B5EF4-FFF2-40B4-BE49-F238E27FC236}">
                  <a16:creationId xmlns:a16="http://schemas.microsoft.com/office/drawing/2014/main" id="{12B05D01-6883-CCA0-7C90-4DD65E05C58C}"/>
                </a:ext>
              </a:extLst>
            </p:cNvPr>
            <p:cNvGrpSpPr/>
            <p:nvPr/>
          </p:nvGrpSpPr>
          <p:grpSpPr>
            <a:xfrm>
              <a:off x="399943" y="10099228"/>
              <a:ext cx="6923265" cy="200055"/>
              <a:chOff x="396255" y="10099228"/>
              <a:chExt cx="6923265" cy="200055"/>
            </a:xfrm>
          </p:grpSpPr>
          <p:sp>
            <p:nvSpPr>
              <p:cNvPr id="54" name="TextBox 8">
                <a:extLst>
                  <a:ext uri="{FF2B5EF4-FFF2-40B4-BE49-F238E27FC236}">
                    <a16:creationId xmlns:a16="http://schemas.microsoft.com/office/drawing/2014/main" id="{950CD70A-28D2-833F-1A9C-1F9139EA4A28}"/>
                  </a:ext>
                </a:extLst>
              </p:cNvPr>
              <p:cNvSpPr txBox="1"/>
              <p:nvPr/>
            </p:nvSpPr>
            <p:spPr>
              <a:xfrm>
                <a:off x="6084887" y="10099228"/>
                <a:ext cx="1234633" cy="200055"/>
              </a:xfrm>
              <a:prstGeom prst="rect">
                <a:avLst/>
              </a:prstGeom>
              <a:noFill/>
            </p:spPr>
            <p:txBody>
              <a:bodyPr wrap="none" rtlCol="0">
                <a:spAutoFit/>
              </a:bodyPr>
              <a:lstStyle/>
              <a:p>
                <a:r>
                  <a:rPr lang="en-US" altLang="zh-CN" sz="700" dirty="0">
                    <a:solidFill>
                      <a:srgbClr val="139193"/>
                    </a:solidFill>
                    <a:latin typeface="Arial" panose="020B0604020202020204" pitchFamily="34" charset="0"/>
                    <a:cs typeface="Arial" panose="020B0604020202020204" pitchFamily="34" charset="0"/>
                  </a:rPr>
                  <a:t>www.leistung-energie.com</a:t>
                </a:r>
                <a:endParaRPr lang="zh-CN" altLang="en-US" sz="700" dirty="0">
                  <a:solidFill>
                    <a:srgbClr val="139193"/>
                  </a:solidFill>
                  <a:latin typeface="Arial" panose="020B0604020202020204" pitchFamily="34" charset="0"/>
                  <a:cs typeface="Arial" panose="020B0604020202020204" pitchFamily="34" charset="0"/>
                </a:endParaRPr>
              </a:p>
            </p:txBody>
          </p:sp>
          <p:sp>
            <p:nvSpPr>
              <p:cNvPr id="55" name="TextBox 7">
                <a:extLst>
                  <a:ext uri="{FF2B5EF4-FFF2-40B4-BE49-F238E27FC236}">
                    <a16:creationId xmlns:a16="http://schemas.microsoft.com/office/drawing/2014/main" id="{60B63ADF-6B11-9F2F-FDAB-2420568C7251}"/>
                  </a:ext>
                </a:extLst>
              </p:cNvPr>
              <p:cNvSpPr txBox="1"/>
              <p:nvPr/>
            </p:nvSpPr>
            <p:spPr>
              <a:xfrm>
                <a:off x="396255" y="10099228"/>
                <a:ext cx="1152128" cy="200055"/>
              </a:xfrm>
              <a:prstGeom prst="rect">
                <a:avLst/>
              </a:prstGeom>
              <a:noFill/>
            </p:spPr>
            <p:txBody>
              <a:bodyPr wrap="square" rtlCol="0">
                <a:spAutoFit/>
              </a:bodyPr>
              <a:lstStyle/>
              <a:p>
                <a:pPr algn="dist"/>
                <a:r>
                  <a:rPr lang="en-US" altLang="zh-CN" sz="700" dirty="0">
                    <a:solidFill>
                      <a:schemeClr val="tx1">
                        <a:lumMod val="50000"/>
                        <a:lumOff val="50000"/>
                      </a:schemeClr>
                    </a:solidFill>
                    <a:latin typeface="Arial" panose="020B0604020202020204" pitchFamily="34" charset="0"/>
                    <a:ea typeface="Droid Sans Fallback" panose="020B0502000000000001" pitchFamily="50" charset="-128"/>
                    <a:cs typeface="Arial" panose="020B0604020202020204" pitchFamily="34" charset="0"/>
                  </a:rPr>
                  <a:t> 16 | VEC Catalog</a:t>
                </a:r>
              </a:p>
            </p:txBody>
          </p:sp>
        </p:grpSp>
        <p:sp>
          <p:nvSpPr>
            <p:cNvPr id="53" name="矩形 52">
              <a:extLst>
                <a:ext uri="{FF2B5EF4-FFF2-40B4-BE49-F238E27FC236}">
                  <a16:creationId xmlns:a16="http://schemas.microsoft.com/office/drawing/2014/main" id="{A93247A9-2CDB-4E68-C8CA-5F5608357CCD}"/>
                </a:ext>
              </a:extLst>
            </p:cNvPr>
            <p:cNvSpPr/>
            <p:nvPr/>
          </p:nvSpPr>
          <p:spPr>
            <a:xfrm>
              <a:off x="0" y="9811196"/>
              <a:ext cx="7562850"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42463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49078" y="1841242"/>
            <a:ext cx="6264696" cy="253916"/>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latin typeface="Arial" panose="020B0604020202020204" pitchFamily="34" charset="0"/>
              <a:cs typeface="Arial" panose="020B0604020202020204" pitchFamily="34" charset="0"/>
            </a:endParaRPr>
          </a:p>
        </p:txBody>
      </p:sp>
      <p:cxnSp>
        <p:nvCxnSpPr>
          <p:cNvPr id="10" name="直接连接符 9"/>
          <p:cNvCxnSpPr/>
          <p:nvPr/>
        </p:nvCxnSpPr>
        <p:spPr>
          <a:xfrm>
            <a:off x="649077" y="1530276"/>
            <a:ext cx="626469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11" name="组合 10"/>
          <p:cNvGrpSpPr/>
          <p:nvPr/>
        </p:nvGrpSpPr>
        <p:grpSpPr>
          <a:xfrm>
            <a:off x="650181" y="522164"/>
            <a:ext cx="2086662" cy="276999"/>
            <a:chOff x="650181" y="522164"/>
            <a:chExt cx="2086662" cy="276999"/>
          </a:xfrm>
        </p:grpSpPr>
        <p:sp>
          <p:nvSpPr>
            <p:cNvPr id="12" name="TextBox 11"/>
            <p:cNvSpPr txBox="1"/>
            <p:nvPr/>
          </p:nvSpPr>
          <p:spPr>
            <a:xfrm>
              <a:off x="695900" y="522164"/>
              <a:ext cx="2040943" cy="276999"/>
            </a:xfrm>
            <a:prstGeom prst="rect">
              <a:avLst/>
            </a:prstGeom>
            <a:noFill/>
          </p:spPr>
          <p:txBody>
            <a:bodyPr wrap="none" rtlCol="0">
              <a:spAutoFit/>
            </a:bodyPr>
            <a:lstStyle/>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Outline Dimension Drawing</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矩形 12"/>
            <p:cNvSpPr/>
            <p:nvPr/>
          </p:nvSpPr>
          <p:spPr>
            <a:xfrm>
              <a:off x="650181" y="552651"/>
              <a:ext cx="45719"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4" name="文本框 15"/>
          <p:cNvSpPr txBox="1"/>
          <p:nvPr/>
        </p:nvSpPr>
        <p:spPr>
          <a:xfrm>
            <a:off x="612279" y="1841242"/>
            <a:ext cx="5392675" cy="246221"/>
          </a:xfrm>
          <a:prstGeom prst="rect">
            <a:avLst/>
          </a:prstGeom>
          <a:noFill/>
          <a:ln w="9525">
            <a:noFill/>
            <a:miter lim="800000"/>
            <a:headEnd/>
            <a:tailEnd/>
          </a:ln>
        </p:spPr>
        <p:txBody>
          <a:bodyPr wrap="square">
            <a:spAutoFit/>
          </a:bodyPr>
          <a:lstStyle>
            <a:defPPr>
              <a:defRPr lang="zh-CN"/>
            </a:defPPr>
            <a:lvl1pPr eaLnBrk="0" hangingPunct="0">
              <a:defRPr sz="2400" b="1">
                <a:latin typeface="Arial" charset="0"/>
              </a:defRPr>
            </a:lvl1pPr>
            <a:lvl2pPr marL="742950" indent="-285750" eaLnBrk="0" hangingPunct="0">
              <a:defRPr b="1">
                <a:latin typeface="Arial" charset="0"/>
              </a:defRPr>
            </a:lvl2pPr>
            <a:lvl3pPr marL="1143000" indent="-228600" eaLnBrk="0" hangingPunct="0">
              <a:defRPr b="1">
                <a:latin typeface="Arial" charset="0"/>
              </a:defRPr>
            </a:lvl3pPr>
            <a:lvl4pPr marL="1600200" indent="-228600" eaLnBrk="0" hangingPunct="0">
              <a:defRPr b="1">
                <a:latin typeface="Arial" charset="0"/>
              </a:defRPr>
            </a:lvl4pPr>
            <a:lvl5pPr marL="2057400" indent="-228600" eaLnBrk="0" hangingPunct="0">
              <a:defRPr b="1">
                <a:latin typeface="Arial" charset="0"/>
              </a:defRPr>
            </a:lvl5pPr>
            <a:lvl6pPr marL="2514600" indent="-228600" eaLnBrk="0" fontAlgn="b" hangingPunct="0">
              <a:spcBef>
                <a:spcPct val="0"/>
              </a:spcBef>
              <a:spcAft>
                <a:spcPct val="0"/>
              </a:spcAft>
              <a:defRPr b="1">
                <a:latin typeface="Arial" charset="0"/>
              </a:defRPr>
            </a:lvl6pPr>
            <a:lvl7pPr marL="2971800" indent="-228600" eaLnBrk="0" fontAlgn="b" hangingPunct="0">
              <a:spcBef>
                <a:spcPct val="0"/>
              </a:spcBef>
              <a:spcAft>
                <a:spcPct val="0"/>
              </a:spcAft>
              <a:defRPr b="1">
                <a:latin typeface="Arial" charset="0"/>
              </a:defRPr>
            </a:lvl7pPr>
            <a:lvl8pPr marL="3429000" indent="-228600" eaLnBrk="0" fontAlgn="b" hangingPunct="0">
              <a:spcBef>
                <a:spcPct val="0"/>
              </a:spcBef>
              <a:spcAft>
                <a:spcPct val="0"/>
              </a:spcAft>
              <a:defRPr b="1">
                <a:latin typeface="Arial" charset="0"/>
              </a:defRPr>
            </a:lvl8pPr>
            <a:lvl9pPr marL="3886200" indent="-228600" eaLnBrk="0" fontAlgn="b" hangingPunct="0">
              <a:spcBef>
                <a:spcPct val="0"/>
              </a:spcBef>
              <a:spcAft>
                <a:spcPct val="0"/>
              </a:spcAft>
              <a:defRPr b="1">
                <a:latin typeface="Arial" charset="0"/>
              </a:defRPr>
            </a:lvl9pPr>
          </a:lstStyle>
          <a:p>
            <a:r>
              <a:rPr lang="en-US" altLang="zh-CN" sz="1000" b="0" dirty="0">
                <a:solidFill>
                  <a:schemeClr val="bg1"/>
                </a:solidFill>
                <a:latin typeface="Arial" panose="020B0604020202020204" pitchFamily="34" charset="0"/>
                <a:ea typeface="微软雅黑" panose="020B0503020204020204" pitchFamily="34" charset="-122"/>
                <a:cs typeface="Arial" panose="020B0604020202020204" pitchFamily="34" charset="0"/>
              </a:rPr>
              <a:t>Outline dimension drawing for fixed-type vacuum contactor</a:t>
            </a:r>
            <a:endParaRPr lang="zh-CN" altLang="en-US" sz="1000" b="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43" name="图片 42">
            <a:extLst>
              <a:ext uri="{FF2B5EF4-FFF2-40B4-BE49-F238E27FC236}">
                <a16:creationId xmlns:a16="http://schemas.microsoft.com/office/drawing/2014/main" id="{EE03B8C9-0CB3-4994-8208-8925F8849984}"/>
              </a:ext>
            </a:extLst>
          </p:cNvPr>
          <p:cNvPicPr>
            <a:picLocks noChangeAspect="1"/>
          </p:cNvPicPr>
          <p:nvPr/>
        </p:nvPicPr>
        <p:blipFill>
          <a:blip r:embed="rId2"/>
          <a:stretch>
            <a:fillRect/>
          </a:stretch>
        </p:blipFill>
        <p:spPr>
          <a:xfrm>
            <a:off x="3684497" y="2538388"/>
            <a:ext cx="3229276" cy="2580537"/>
          </a:xfrm>
          <a:prstGeom prst="rect">
            <a:avLst/>
          </a:prstGeom>
        </p:spPr>
      </p:pic>
      <p:pic>
        <p:nvPicPr>
          <p:cNvPr id="44" name="图片 43">
            <a:extLst>
              <a:ext uri="{FF2B5EF4-FFF2-40B4-BE49-F238E27FC236}">
                <a16:creationId xmlns:a16="http://schemas.microsoft.com/office/drawing/2014/main" id="{9E17D03B-A9B4-4EF4-93C3-C92D27D62012}"/>
              </a:ext>
            </a:extLst>
          </p:cNvPr>
          <p:cNvPicPr>
            <a:picLocks noChangeAspect="1"/>
          </p:cNvPicPr>
          <p:nvPr/>
        </p:nvPicPr>
        <p:blipFill>
          <a:blip r:embed="rId3"/>
          <a:stretch>
            <a:fillRect/>
          </a:stretch>
        </p:blipFill>
        <p:spPr>
          <a:xfrm>
            <a:off x="695900" y="2703184"/>
            <a:ext cx="2756762" cy="2631995"/>
          </a:xfrm>
          <a:prstGeom prst="rect">
            <a:avLst/>
          </a:prstGeom>
        </p:spPr>
      </p:pic>
      <p:sp>
        <p:nvSpPr>
          <p:cNvPr id="45" name="TextBox 14">
            <a:extLst>
              <a:ext uri="{FF2B5EF4-FFF2-40B4-BE49-F238E27FC236}">
                <a16:creationId xmlns:a16="http://schemas.microsoft.com/office/drawing/2014/main" id="{3349C834-038D-454F-AC08-A02F80C2EAA4}"/>
              </a:ext>
            </a:extLst>
          </p:cNvPr>
          <p:cNvSpPr txBox="1"/>
          <p:nvPr/>
        </p:nvSpPr>
        <p:spPr>
          <a:xfrm>
            <a:off x="2196455" y="3149593"/>
            <a:ext cx="589449" cy="200055"/>
          </a:xfrm>
          <a:prstGeom prst="rect">
            <a:avLst/>
          </a:prstGeom>
          <a:noFill/>
        </p:spPr>
        <p:txBody>
          <a:bodyPr wrap="square" rtlCol="0">
            <a:spAutoFit/>
          </a:bodyPr>
          <a:lstStyle/>
          <a:p>
            <a:r>
              <a:rPr lang="en-US" altLang="zh-CN" sz="700" dirty="0">
                <a:latin typeface="Arial" panose="020B0604020202020204" pitchFamily="34" charset="0"/>
                <a:ea typeface="微软雅黑" panose="020B0503020204020204" pitchFamily="34" charset="-122"/>
                <a:cs typeface="Arial" panose="020B0604020202020204" pitchFamily="34" charset="0"/>
              </a:rPr>
              <a:t>Counter</a:t>
            </a:r>
            <a:endParaRPr lang="zh-CN" altLang="en-US" sz="700" dirty="0">
              <a:latin typeface="Arial" panose="020B0604020202020204" pitchFamily="34" charset="0"/>
              <a:ea typeface="微软雅黑" panose="020B0503020204020204" pitchFamily="34" charset="-122"/>
              <a:cs typeface="Arial" panose="020B0604020202020204" pitchFamily="34" charset="0"/>
            </a:endParaRPr>
          </a:p>
        </p:txBody>
      </p:sp>
      <p:sp>
        <p:nvSpPr>
          <p:cNvPr id="46" name="TextBox 15">
            <a:extLst>
              <a:ext uri="{FF2B5EF4-FFF2-40B4-BE49-F238E27FC236}">
                <a16:creationId xmlns:a16="http://schemas.microsoft.com/office/drawing/2014/main" id="{41FE9E4A-F3A9-403B-9F30-DADF284205AC}"/>
              </a:ext>
            </a:extLst>
          </p:cNvPr>
          <p:cNvSpPr txBox="1"/>
          <p:nvPr/>
        </p:nvSpPr>
        <p:spPr>
          <a:xfrm>
            <a:off x="1134493" y="3229662"/>
            <a:ext cx="900519" cy="307777"/>
          </a:xfrm>
          <a:prstGeom prst="rect">
            <a:avLst/>
          </a:prstGeom>
          <a:noFill/>
        </p:spPr>
        <p:txBody>
          <a:bodyPr wrap="square" rtlCol="0">
            <a:spAutoFit/>
          </a:bodyPr>
          <a:lstStyle/>
          <a:p>
            <a:pPr algn="ctr"/>
            <a:r>
              <a:rPr lang="en-US" altLang="zh-CN" sz="700" dirty="0">
                <a:latin typeface="Arial" panose="020B0604020202020204" pitchFamily="34" charset="0"/>
                <a:ea typeface="微软雅黑" panose="020B0503020204020204" pitchFamily="34" charset="-122"/>
                <a:cs typeface="Arial" panose="020B0604020202020204" pitchFamily="34" charset="0"/>
              </a:rPr>
              <a:t>Closing/Opening</a:t>
            </a:r>
          </a:p>
          <a:p>
            <a:pPr algn="ctr"/>
            <a:r>
              <a:rPr lang="en-US" altLang="zh-CN" sz="700" dirty="0">
                <a:latin typeface="Arial" panose="020B0604020202020204" pitchFamily="34" charset="0"/>
                <a:ea typeface="微软雅黑" panose="020B0503020204020204" pitchFamily="34" charset="-122"/>
                <a:cs typeface="Arial" panose="020B0604020202020204" pitchFamily="34" charset="0"/>
              </a:rPr>
              <a:t> Indicator</a:t>
            </a:r>
            <a:endParaRPr lang="zh-CN" altLang="en-US" sz="700" dirty="0">
              <a:latin typeface="Arial" panose="020B0604020202020204" pitchFamily="34" charset="0"/>
              <a:ea typeface="微软雅黑" panose="020B0503020204020204" pitchFamily="34" charset="-122"/>
              <a:cs typeface="Arial" panose="020B0604020202020204" pitchFamily="34" charset="0"/>
            </a:endParaRPr>
          </a:p>
        </p:txBody>
      </p:sp>
      <p:sp>
        <p:nvSpPr>
          <p:cNvPr id="47" name="TextBox 17">
            <a:extLst>
              <a:ext uri="{FF2B5EF4-FFF2-40B4-BE49-F238E27FC236}">
                <a16:creationId xmlns:a16="http://schemas.microsoft.com/office/drawing/2014/main" id="{406B4A4D-FB37-4F78-BCC2-CA95F6BDE36D}"/>
              </a:ext>
            </a:extLst>
          </p:cNvPr>
          <p:cNvSpPr txBox="1"/>
          <p:nvPr/>
        </p:nvSpPr>
        <p:spPr>
          <a:xfrm>
            <a:off x="1404367" y="4002185"/>
            <a:ext cx="920496" cy="200055"/>
          </a:xfrm>
          <a:prstGeom prst="rect">
            <a:avLst/>
          </a:prstGeom>
          <a:noFill/>
        </p:spPr>
        <p:txBody>
          <a:bodyPr wrap="square" rtlCol="0">
            <a:spAutoFit/>
          </a:bodyPr>
          <a:lstStyle/>
          <a:p>
            <a:r>
              <a:rPr lang="en-US" altLang="zh-CN" sz="700" dirty="0">
                <a:latin typeface="Arial" panose="020B0604020202020204" pitchFamily="34" charset="0"/>
                <a:ea typeface="微软雅黑" panose="020B0503020204020204" pitchFamily="34" charset="-122"/>
                <a:cs typeface="Arial" panose="020B0604020202020204" pitchFamily="34" charset="0"/>
              </a:rPr>
              <a:t>Opening button</a:t>
            </a:r>
            <a:endParaRPr lang="zh-CN" altLang="en-US" sz="700" dirty="0">
              <a:latin typeface="Arial" panose="020B0604020202020204" pitchFamily="34" charset="0"/>
              <a:ea typeface="微软雅黑" panose="020B0503020204020204" pitchFamily="34" charset="-122"/>
              <a:cs typeface="Arial" panose="020B0604020202020204" pitchFamily="34" charset="0"/>
            </a:endParaRPr>
          </a:p>
        </p:txBody>
      </p:sp>
      <p:sp>
        <p:nvSpPr>
          <p:cNvPr id="48" name="TextBox 29">
            <a:extLst>
              <a:ext uri="{FF2B5EF4-FFF2-40B4-BE49-F238E27FC236}">
                <a16:creationId xmlns:a16="http://schemas.microsoft.com/office/drawing/2014/main" id="{A8E647A7-2926-467E-A268-1E1752133F4E}"/>
              </a:ext>
            </a:extLst>
          </p:cNvPr>
          <p:cNvSpPr txBox="1"/>
          <p:nvPr/>
        </p:nvSpPr>
        <p:spPr>
          <a:xfrm>
            <a:off x="3884808" y="3248402"/>
            <a:ext cx="553357" cy="200055"/>
          </a:xfrm>
          <a:prstGeom prst="rect">
            <a:avLst/>
          </a:prstGeom>
          <a:noFill/>
        </p:spPr>
        <p:txBody>
          <a:bodyPr wrap="none" rtlCol="0">
            <a:spAutoFit/>
          </a:bodyPr>
          <a:lstStyle/>
          <a:p>
            <a:r>
              <a:rPr lang="en-US" altLang="zh-CN" sz="700" dirty="0">
                <a:latin typeface="Arial" panose="020B0604020202020204" pitchFamily="34" charset="0"/>
                <a:cs typeface="Arial" panose="020B0604020202020204" pitchFamily="34" charset="0"/>
              </a:rPr>
              <a:t>A </a:t>
            </a:r>
            <a:r>
              <a:rPr lang="en-US" altLang="zh-CN" sz="700" dirty="0">
                <a:latin typeface="Arial" panose="020B0604020202020204" pitchFamily="34" charset="0"/>
                <a:ea typeface="微软雅黑" panose="020B0503020204020204" pitchFamily="34" charset="-122"/>
                <a:cs typeface="Arial" panose="020B0604020202020204" pitchFamily="34" charset="0"/>
              </a:rPr>
              <a:t>section</a:t>
            </a:r>
            <a:endParaRPr lang="zh-CN" altLang="en-US" sz="700" dirty="0">
              <a:latin typeface="Arial" panose="020B0604020202020204" pitchFamily="34" charset="0"/>
              <a:ea typeface="微软雅黑" panose="020B0503020204020204" pitchFamily="34" charset="-122"/>
              <a:cs typeface="Arial" panose="020B0604020202020204" pitchFamily="34" charset="0"/>
            </a:endParaRPr>
          </a:p>
        </p:txBody>
      </p:sp>
      <p:pic>
        <p:nvPicPr>
          <p:cNvPr id="49" name="图片 48">
            <a:extLst>
              <a:ext uri="{FF2B5EF4-FFF2-40B4-BE49-F238E27FC236}">
                <a16:creationId xmlns:a16="http://schemas.microsoft.com/office/drawing/2014/main" id="{40A4E856-02F0-4ABB-A12C-7BA28DC50828}"/>
              </a:ext>
            </a:extLst>
          </p:cNvPr>
          <p:cNvPicPr>
            <a:picLocks noChangeAspect="1"/>
          </p:cNvPicPr>
          <p:nvPr/>
        </p:nvPicPr>
        <p:blipFill>
          <a:blip r:embed="rId4"/>
          <a:stretch>
            <a:fillRect/>
          </a:stretch>
        </p:blipFill>
        <p:spPr>
          <a:xfrm>
            <a:off x="695900" y="5805338"/>
            <a:ext cx="3375413" cy="2698689"/>
          </a:xfrm>
          <a:prstGeom prst="rect">
            <a:avLst/>
          </a:prstGeom>
        </p:spPr>
      </p:pic>
      <p:pic>
        <p:nvPicPr>
          <p:cNvPr id="50" name="图片 49">
            <a:extLst>
              <a:ext uri="{FF2B5EF4-FFF2-40B4-BE49-F238E27FC236}">
                <a16:creationId xmlns:a16="http://schemas.microsoft.com/office/drawing/2014/main" id="{9326D843-2720-4AC3-8C5D-8EB27D8BF4B4}"/>
              </a:ext>
            </a:extLst>
          </p:cNvPr>
          <p:cNvPicPr>
            <a:picLocks noChangeAspect="1"/>
          </p:cNvPicPr>
          <p:nvPr/>
        </p:nvPicPr>
        <p:blipFill>
          <a:blip r:embed="rId5"/>
          <a:stretch>
            <a:fillRect/>
          </a:stretch>
        </p:blipFill>
        <p:spPr>
          <a:xfrm>
            <a:off x="4519522" y="6399142"/>
            <a:ext cx="1969304" cy="1443365"/>
          </a:xfrm>
          <a:prstGeom prst="rect">
            <a:avLst/>
          </a:prstGeom>
        </p:spPr>
      </p:pic>
      <p:grpSp>
        <p:nvGrpSpPr>
          <p:cNvPr id="20" name="组合 19">
            <a:extLst>
              <a:ext uri="{FF2B5EF4-FFF2-40B4-BE49-F238E27FC236}">
                <a16:creationId xmlns:a16="http://schemas.microsoft.com/office/drawing/2014/main" id="{BD0287AA-D7A2-D5A1-63D4-2E7D0FA173A4}"/>
              </a:ext>
            </a:extLst>
          </p:cNvPr>
          <p:cNvGrpSpPr/>
          <p:nvPr/>
        </p:nvGrpSpPr>
        <p:grpSpPr>
          <a:xfrm>
            <a:off x="0" y="9811196"/>
            <a:ext cx="7562850" cy="488848"/>
            <a:chOff x="0" y="9811196"/>
            <a:chExt cx="7562850" cy="488848"/>
          </a:xfrm>
        </p:grpSpPr>
        <p:sp>
          <p:nvSpPr>
            <p:cNvPr id="22" name="矩形 21">
              <a:extLst>
                <a:ext uri="{FF2B5EF4-FFF2-40B4-BE49-F238E27FC236}">
                  <a16:creationId xmlns:a16="http://schemas.microsoft.com/office/drawing/2014/main" id="{BD8B727C-6F26-A94A-4E84-B5C8D293507E}"/>
                </a:ext>
              </a:extLst>
            </p:cNvPr>
            <p:cNvSpPr/>
            <p:nvPr/>
          </p:nvSpPr>
          <p:spPr>
            <a:xfrm>
              <a:off x="0" y="9811196"/>
              <a:ext cx="7562850"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TextBox 5">
              <a:extLst>
                <a:ext uri="{FF2B5EF4-FFF2-40B4-BE49-F238E27FC236}">
                  <a16:creationId xmlns:a16="http://schemas.microsoft.com/office/drawing/2014/main" id="{0160749F-42D5-DBDB-034D-92DD1FE9E58A}"/>
                </a:ext>
              </a:extLst>
            </p:cNvPr>
            <p:cNvSpPr txBox="1"/>
            <p:nvPr/>
          </p:nvSpPr>
          <p:spPr>
            <a:xfrm>
              <a:off x="397049" y="10099989"/>
              <a:ext cx="1234633" cy="200055"/>
            </a:xfrm>
            <a:prstGeom prst="rect">
              <a:avLst/>
            </a:prstGeom>
            <a:noFill/>
          </p:spPr>
          <p:txBody>
            <a:bodyPr wrap="none" rtlCol="0">
              <a:spAutoFit/>
            </a:bodyPr>
            <a:lstStyle/>
            <a:p>
              <a:r>
                <a:rPr lang="en-US" altLang="zh-CN" sz="700" dirty="0">
                  <a:solidFill>
                    <a:srgbClr val="139193"/>
                  </a:solidFill>
                  <a:latin typeface="Arial" panose="020B0604020202020204" pitchFamily="34" charset="0"/>
                  <a:cs typeface="Arial" panose="020B0604020202020204" pitchFamily="34" charset="0"/>
                </a:rPr>
                <a:t>www.leistung-energie.com</a:t>
              </a:r>
              <a:endParaRPr lang="zh-CN" altLang="en-US" sz="700" dirty="0">
                <a:solidFill>
                  <a:srgbClr val="139193"/>
                </a:solidFill>
                <a:latin typeface="Arial" panose="020B0604020202020204" pitchFamily="34" charset="0"/>
                <a:cs typeface="Arial" panose="020B0604020202020204" pitchFamily="34" charset="0"/>
              </a:endParaRPr>
            </a:p>
          </p:txBody>
        </p:sp>
        <p:sp>
          <p:nvSpPr>
            <p:cNvPr id="24" name="TextBox 6">
              <a:extLst>
                <a:ext uri="{FF2B5EF4-FFF2-40B4-BE49-F238E27FC236}">
                  <a16:creationId xmlns:a16="http://schemas.microsoft.com/office/drawing/2014/main" id="{03971274-F324-44EB-D543-FB0E169E3480}"/>
                </a:ext>
              </a:extLst>
            </p:cNvPr>
            <p:cNvSpPr txBox="1"/>
            <p:nvPr/>
          </p:nvSpPr>
          <p:spPr>
            <a:xfrm>
              <a:off x="6013673" y="10099989"/>
              <a:ext cx="1152128" cy="200055"/>
            </a:xfrm>
            <a:prstGeom prst="rect">
              <a:avLst/>
            </a:prstGeom>
            <a:noFill/>
          </p:spPr>
          <p:txBody>
            <a:bodyPr wrap="square" rtlCol="0">
              <a:spAutoFit/>
            </a:bodyPr>
            <a:lstStyle/>
            <a:p>
              <a:pPr algn="dist"/>
              <a:r>
                <a:rPr lang="en-US" altLang="zh-CN" sz="700" dirty="0">
                  <a:solidFill>
                    <a:schemeClr val="tx1">
                      <a:lumMod val="50000"/>
                      <a:lumOff val="50000"/>
                    </a:schemeClr>
                  </a:solidFill>
                  <a:latin typeface="Arial" panose="020B0604020202020204" pitchFamily="34" charset="0"/>
                  <a:ea typeface="Droid Sans Fallback" panose="020B0502000000000001" pitchFamily="50" charset="-128"/>
                  <a:cs typeface="Arial" panose="020B0604020202020204" pitchFamily="34" charset="0"/>
                </a:rPr>
                <a:t>VEC Catalog | 17 </a:t>
              </a:r>
            </a:p>
          </p:txBody>
        </p:sp>
      </p:grpSp>
    </p:spTree>
    <p:extLst>
      <p:ext uri="{BB962C8B-B14F-4D97-AF65-F5344CB8AC3E}">
        <p14:creationId xmlns:p14="http://schemas.microsoft.com/office/powerpoint/2010/main" val="2235328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49078" y="2543364"/>
            <a:ext cx="6264696" cy="253916"/>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latin typeface="Arial" panose="020B0604020202020204" pitchFamily="34" charset="0"/>
              <a:cs typeface="Arial" panose="020B0604020202020204" pitchFamily="34" charset="0"/>
            </a:endParaRPr>
          </a:p>
        </p:txBody>
      </p:sp>
      <p:cxnSp>
        <p:nvCxnSpPr>
          <p:cNvPr id="9" name="直接连接符 8"/>
          <p:cNvCxnSpPr/>
          <p:nvPr/>
        </p:nvCxnSpPr>
        <p:spPr>
          <a:xfrm>
            <a:off x="649077" y="1530276"/>
            <a:ext cx="626469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10" name="组合 9"/>
          <p:cNvGrpSpPr/>
          <p:nvPr/>
        </p:nvGrpSpPr>
        <p:grpSpPr>
          <a:xfrm>
            <a:off x="650181" y="522164"/>
            <a:ext cx="2819235" cy="276999"/>
            <a:chOff x="650181" y="522164"/>
            <a:chExt cx="2819235" cy="276999"/>
          </a:xfrm>
        </p:grpSpPr>
        <p:sp>
          <p:nvSpPr>
            <p:cNvPr id="11" name="TextBox 10"/>
            <p:cNvSpPr txBox="1"/>
            <p:nvPr/>
          </p:nvSpPr>
          <p:spPr>
            <a:xfrm>
              <a:off x="695900" y="522164"/>
              <a:ext cx="2773516" cy="276999"/>
            </a:xfrm>
            <a:prstGeom prst="rect">
              <a:avLst/>
            </a:prstGeom>
            <a:noFill/>
          </p:spPr>
          <p:txBody>
            <a:bodyPr wrap="none" rtlCol="0">
              <a:spAutoFit/>
            </a:bodyPr>
            <a:lstStyle/>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Fuse Selection Guide </a:t>
              </a:r>
              <a:r>
                <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(for reference only)</a:t>
              </a:r>
              <a:endParaRPr lang="zh-CN" altLang="en-US" sz="1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650181" y="552651"/>
              <a:ext cx="45719"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grpSp>
      <p:sp>
        <p:nvSpPr>
          <p:cNvPr id="13" name="文本框 15"/>
          <p:cNvSpPr txBox="1"/>
          <p:nvPr/>
        </p:nvSpPr>
        <p:spPr>
          <a:xfrm>
            <a:off x="695900" y="2543364"/>
            <a:ext cx="4956939" cy="246221"/>
          </a:xfrm>
          <a:prstGeom prst="rect">
            <a:avLst/>
          </a:prstGeom>
          <a:noFill/>
          <a:ln w="9525">
            <a:noFill/>
            <a:miter lim="800000"/>
            <a:headEnd/>
            <a:tailEnd/>
          </a:ln>
        </p:spPr>
        <p:txBody>
          <a:bodyPr wrap="square">
            <a:spAutoFit/>
          </a:bodyPr>
          <a:lstStyle>
            <a:defPPr>
              <a:defRPr lang="zh-CN"/>
            </a:defPPr>
            <a:lvl1pPr eaLnBrk="0" hangingPunct="0">
              <a:defRPr sz="2400" b="1">
                <a:latin typeface="Arial" charset="0"/>
              </a:defRPr>
            </a:lvl1pPr>
            <a:lvl2pPr marL="742950" indent="-285750" eaLnBrk="0" hangingPunct="0">
              <a:defRPr b="1">
                <a:latin typeface="Arial" charset="0"/>
              </a:defRPr>
            </a:lvl2pPr>
            <a:lvl3pPr marL="1143000" indent="-228600" eaLnBrk="0" hangingPunct="0">
              <a:defRPr b="1">
                <a:latin typeface="Arial" charset="0"/>
              </a:defRPr>
            </a:lvl3pPr>
            <a:lvl4pPr marL="1600200" indent="-228600" eaLnBrk="0" hangingPunct="0">
              <a:defRPr b="1">
                <a:latin typeface="Arial" charset="0"/>
              </a:defRPr>
            </a:lvl4pPr>
            <a:lvl5pPr marL="2057400" indent="-228600" eaLnBrk="0" hangingPunct="0">
              <a:defRPr b="1">
                <a:latin typeface="Arial" charset="0"/>
              </a:defRPr>
            </a:lvl5pPr>
            <a:lvl6pPr marL="2514600" indent="-228600" eaLnBrk="0" fontAlgn="b" hangingPunct="0">
              <a:spcBef>
                <a:spcPct val="0"/>
              </a:spcBef>
              <a:spcAft>
                <a:spcPct val="0"/>
              </a:spcAft>
              <a:defRPr b="1">
                <a:latin typeface="Arial" charset="0"/>
              </a:defRPr>
            </a:lvl6pPr>
            <a:lvl7pPr marL="2971800" indent="-228600" eaLnBrk="0" fontAlgn="b" hangingPunct="0">
              <a:spcBef>
                <a:spcPct val="0"/>
              </a:spcBef>
              <a:spcAft>
                <a:spcPct val="0"/>
              </a:spcAft>
              <a:defRPr b="1">
                <a:latin typeface="Arial" charset="0"/>
              </a:defRPr>
            </a:lvl7pPr>
            <a:lvl8pPr marL="3429000" indent="-228600" eaLnBrk="0" fontAlgn="b" hangingPunct="0">
              <a:spcBef>
                <a:spcPct val="0"/>
              </a:spcBef>
              <a:spcAft>
                <a:spcPct val="0"/>
              </a:spcAft>
              <a:defRPr b="1">
                <a:latin typeface="Arial" charset="0"/>
              </a:defRPr>
            </a:lvl8pPr>
            <a:lvl9pPr marL="3886200" indent="-228600" eaLnBrk="0" fontAlgn="b" hangingPunct="0">
              <a:spcBef>
                <a:spcPct val="0"/>
              </a:spcBef>
              <a:spcAft>
                <a:spcPct val="0"/>
              </a:spcAft>
              <a:defRPr b="1">
                <a:latin typeface="Arial" charset="0"/>
              </a:defRPr>
            </a:lvl9pPr>
          </a:lstStyle>
          <a:p>
            <a:r>
              <a:rPr lang="en-US" altLang="zh-CN" sz="1000" b="0" dirty="0">
                <a:solidFill>
                  <a:prstClr val="white"/>
                </a:solidFill>
                <a:latin typeface="Arial" panose="020B0604020202020204" pitchFamily="34" charset="0"/>
                <a:ea typeface="微软雅黑" panose="020B0503020204020204" pitchFamily="34" charset="-122"/>
                <a:cs typeface="Arial" panose="020B0604020202020204" pitchFamily="34" charset="0"/>
              </a:rPr>
              <a:t>Fuse selection for motor protection</a:t>
            </a:r>
            <a:endParaRPr lang="zh-CN" altLang="en-US" sz="1000" b="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771895999"/>
              </p:ext>
            </p:extLst>
          </p:nvPr>
        </p:nvGraphicFramePr>
        <p:xfrm>
          <a:off x="695900" y="5608762"/>
          <a:ext cx="6109067" cy="368052"/>
        </p:xfrm>
        <a:graphic>
          <a:graphicData uri="http://schemas.openxmlformats.org/drawingml/2006/table">
            <a:tbl>
              <a:tblPr>
                <a:tableStyleId>{5C22544A-7EE6-4342-B048-85BDC9FD1C3A}</a:tableStyleId>
              </a:tblPr>
              <a:tblGrid>
                <a:gridCol w="1428547">
                  <a:extLst>
                    <a:ext uri="{9D8B030D-6E8A-4147-A177-3AD203B41FA5}">
                      <a16:colId xmlns:a16="http://schemas.microsoft.com/office/drawing/2014/main" val="20000"/>
                    </a:ext>
                  </a:extLst>
                </a:gridCol>
                <a:gridCol w="1014271">
                  <a:extLst>
                    <a:ext uri="{9D8B030D-6E8A-4147-A177-3AD203B41FA5}">
                      <a16:colId xmlns:a16="http://schemas.microsoft.com/office/drawing/2014/main" val="20001"/>
                    </a:ext>
                  </a:extLst>
                </a:gridCol>
                <a:gridCol w="1222083">
                  <a:extLst>
                    <a:ext uri="{9D8B030D-6E8A-4147-A177-3AD203B41FA5}">
                      <a16:colId xmlns:a16="http://schemas.microsoft.com/office/drawing/2014/main" val="20002"/>
                    </a:ext>
                  </a:extLst>
                </a:gridCol>
                <a:gridCol w="1222083">
                  <a:extLst>
                    <a:ext uri="{9D8B030D-6E8A-4147-A177-3AD203B41FA5}">
                      <a16:colId xmlns:a16="http://schemas.microsoft.com/office/drawing/2014/main" val="20003"/>
                    </a:ext>
                  </a:extLst>
                </a:gridCol>
                <a:gridCol w="1222083">
                  <a:extLst>
                    <a:ext uri="{9D8B030D-6E8A-4147-A177-3AD203B41FA5}">
                      <a16:colId xmlns:a16="http://schemas.microsoft.com/office/drawing/2014/main" val="20004"/>
                    </a:ext>
                  </a:extLst>
                </a:gridCol>
              </a:tblGrid>
              <a:tr h="188032">
                <a:tc>
                  <a:txBody>
                    <a:bodyPr/>
                    <a:lstStyle/>
                    <a:p>
                      <a:pPr algn="ctr">
                        <a:lnSpc>
                          <a:spcPts val="1350"/>
                        </a:lnSpc>
                        <a:spcAft>
                          <a:spcPts val="0"/>
                        </a:spcAft>
                      </a:pPr>
                      <a:r>
                        <a:rPr lang="en-US" alt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Starting times / hour</a:t>
                      </a:r>
                      <a:endParaRPr 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rgbClr val="139193"/>
                    </a:solidFill>
                  </a:tcPr>
                </a:tc>
                <a:tc>
                  <a:txBody>
                    <a:bodyPr/>
                    <a:lstStyle/>
                    <a:p>
                      <a:pPr algn="ctr">
                        <a:lnSpc>
                          <a:spcPts val="1350"/>
                        </a:lnSpc>
                        <a:spcAft>
                          <a:spcPts val="0"/>
                        </a:spcAft>
                      </a:pPr>
                      <a:r>
                        <a:rPr lang="en-US"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2</a:t>
                      </a:r>
                      <a:endParaRPr 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rgbClr val="139193"/>
                    </a:solidFill>
                  </a:tcPr>
                </a:tc>
                <a:tc>
                  <a:txBody>
                    <a:bodyPr/>
                    <a:lstStyle/>
                    <a:p>
                      <a:pPr algn="ctr">
                        <a:lnSpc>
                          <a:spcPts val="1350"/>
                        </a:lnSpc>
                        <a:spcAft>
                          <a:spcPts val="0"/>
                        </a:spcAft>
                      </a:pPr>
                      <a:r>
                        <a:rPr lang="en-US"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4</a:t>
                      </a:r>
                      <a:endParaRPr 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rgbClr val="139193"/>
                    </a:solidFill>
                  </a:tcPr>
                </a:tc>
                <a:tc>
                  <a:txBody>
                    <a:bodyPr/>
                    <a:lstStyle/>
                    <a:p>
                      <a:pPr algn="ctr">
                        <a:lnSpc>
                          <a:spcPts val="1350"/>
                        </a:lnSpc>
                        <a:spcAft>
                          <a:spcPts val="0"/>
                        </a:spcAft>
                      </a:pPr>
                      <a:r>
                        <a:rPr lang="en-US"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8</a:t>
                      </a:r>
                      <a:endParaRPr 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rgbClr val="139193"/>
                    </a:solidFill>
                  </a:tcPr>
                </a:tc>
                <a:tc>
                  <a:txBody>
                    <a:bodyPr/>
                    <a:lstStyle/>
                    <a:p>
                      <a:pPr algn="ctr">
                        <a:lnSpc>
                          <a:spcPts val="1350"/>
                        </a:lnSpc>
                        <a:spcAft>
                          <a:spcPts val="0"/>
                        </a:spcAft>
                      </a:pPr>
                      <a:r>
                        <a:rPr lang="en-US"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16</a:t>
                      </a:r>
                      <a:endParaRPr 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rgbClr val="139193"/>
                    </a:solidFill>
                  </a:tcPr>
                </a:tc>
                <a:extLst>
                  <a:ext uri="{0D108BD9-81ED-4DB2-BD59-A6C34878D82A}">
                    <a16:rowId xmlns:a16="http://schemas.microsoft.com/office/drawing/2014/main" val="10000"/>
                  </a:ext>
                </a:extLst>
              </a:tr>
              <a:tr h="180020">
                <a:tc>
                  <a:txBody>
                    <a:bodyPr/>
                    <a:lstStyle/>
                    <a:p>
                      <a:pPr algn="ctr">
                        <a:lnSpc>
                          <a:spcPts val="1350"/>
                        </a:lnSpc>
                        <a:spcAft>
                          <a:spcPts val="0"/>
                        </a:spcAft>
                      </a:pPr>
                      <a:r>
                        <a:rPr 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δ</a:t>
                      </a:r>
                    </a:p>
                  </a:txBody>
                  <a:tcPr marL="68580" marR="68580" marT="0" marB="0" anchor="ctr">
                    <a:solidFill>
                      <a:srgbClr val="139193"/>
                    </a:solidFill>
                  </a:tcPr>
                </a:tc>
                <a:tc>
                  <a:txBody>
                    <a:bodyPr/>
                    <a:lstStyle/>
                    <a:p>
                      <a:pPr algn="ctr">
                        <a:lnSpc>
                          <a:spcPts val="1350"/>
                        </a:lnSpc>
                        <a:spcAft>
                          <a:spcPts val="0"/>
                        </a:spcAft>
                      </a:pPr>
                      <a:r>
                        <a:rPr lang="en-US"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1.7</a:t>
                      </a:r>
                      <a:endParaRPr 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rgbClr val="139193"/>
                    </a:solidFill>
                  </a:tcPr>
                </a:tc>
                <a:tc>
                  <a:txBody>
                    <a:bodyPr/>
                    <a:lstStyle/>
                    <a:p>
                      <a:pPr algn="ctr">
                        <a:lnSpc>
                          <a:spcPts val="1350"/>
                        </a:lnSpc>
                        <a:spcAft>
                          <a:spcPts val="0"/>
                        </a:spcAft>
                      </a:pPr>
                      <a:r>
                        <a:rPr lang="en-US"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1.9</a:t>
                      </a:r>
                      <a:endParaRPr 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rgbClr val="139193"/>
                    </a:solidFill>
                  </a:tcPr>
                </a:tc>
                <a:tc>
                  <a:txBody>
                    <a:bodyPr/>
                    <a:lstStyle/>
                    <a:p>
                      <a:pPr algn="ctr">
                        <a:lnSpc>
                          <a:spcPts val="1350"/>
                        </a:lnSpc>
                        <a:spcAft>
                          <a:spcPts val="0"/>
                        </a:spcAft>
                      </a:pPr>
                      <a:r>
                        <a:rPr lang="en-US"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2.1</a:t>
                      </a:r>
                      <a:endParaRPr 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rgbClr val="139193"/>
                    </a:solidFill>
                  </a:tcPr>
                </a:tc>
                <a:tc>
                  <a:txBody>
                    <a:bodyPr/>
                    <a:lstStyle/>
                    <a:p>
                      <a:pPr algn="ctr">
                        <a:lnSpc>
                          <a:spcPts val="1350"/>
                        </a:lnSpc>
                        <a:spcAft>
                          <a:spcPts val="0"/>
                        </a:spcAft>
                      </a:pPr>
                      <a:r>
                        <a:rPr lang="en-US"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2.3</a:t>
                      </a:r>
                      <a:endParaRPr 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rgbClr val="139193"/>
                    </a:solidFill>
                  </a:tcPr>
                </a:tc>
                <a:extLst>
                  <a:ext uri="{0D108BD9-81ED-4DB2-BD59-A6C34878D82A}">
                    <a16:rowId xmlns:a16="http://schemas.microsoft.com/office/drawing/2014/main" val="10001"/>
                  </a:ext>
                </a:extLst>
              </a:tr>
            </a:tbl>
          </a:graphicData>
        </a:graphic>
      </p:graphicFrame>
      <p:sp>
        <p:nvSpPr>
          <p:cNvPr id="8" name="Rectangle 3"/>
          <p:cNvSpPr>
            <a:spLocks noChangeArrowheads="1"/>
          </p:cNvSpPr>
          <p:nvPr/>
        </p:nvSpPr>
        <p:spPr bwMode="auto">
          <a:xfrm>
            <a:off x="650181" y="2880470"/>
            <a:ext cx="6263592" cy="260584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lnSpc>
                <a:spcPts val="1350"/>
              </a:lnSpc>
              <a:spcBef>
                <a:spcPct val="0"/>
              </a:spcBef>
              <a:spcAft>
                <a:spcPct val="0"/>
              </a:spcAft>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Following factors need to be considered: working voltage, working current, starting time, starting times per hour, full load current of motor, short circuit current at installation site, application scope of fuse etc. with details as follows:</a:t>
            </a:r>
          </a:p>
          <a:p>
            <a:pPr marL="228600" lvl="0" indent="-228600" defTabSz="914400" eaLnBrk="0" fontAlgn="base" hangingPunct="0">
              <a:lnSpc>
                <a:spcPts val="1350"/>
              </a:lnSpc>
              <a:spcBef>
                <a:spcPct val="0"/>
              </a:spcBef>
              <a:spcAft>
                <a:spcPct val="0"/>
              </a:spcAft>
              <a:buAutoNum type="arabicPeriod"/>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The rated voltage of fuse shall be not less than the working voltage of the system.</a:t>
            </a:r>
          </a:p>
          <a:p>
            <a:pPr marL="228600" lvl="0" indent="-228600" defTabSz="914400" eaLnBrk="0" fontAlgn="base" hangingPunct="0">
              <a:lnSpc>
                <a:spcPts val="1350"/>
              </a:lnSpc>
              <a:spcBef>
                <a:spcPct val="0"/>
              </a:spcBef>
              <a:spcAft>
                <a:spcPct val="0"/>
              </a:spcAft>
              <a:buAutoNum type="arabicPeriod"/>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The rated current of fuse shall be selected according to the following formula and chart</a:t>
            </a:r>
            <a:endParaRPr kumimoji="0" lang="zh-CN" altLang="en-US" sz="9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p>
            <a:pPr marL="0" marR="0" lvl="0" indent="0" algn="l" defTabSz="914400" rtl="0" eaLnBrk="0" fontAlgn="base" latinLnBrk="0" hangingPunct="0">
              <a:lnSpc>
                <a:spcPts val="1350"/>
              </a:lnSpc>
              <a:spcBef>
                <a:spcPct val="0"/>
              </a:spcBef>
              <a:spcAft>
                <a:spcPct val="0"/>
              </a:spcAft>
              <a:buClrTx/>
              <a:buSzTx/>
              <a:buFontTx/>
              <a:buNone/>
              <a:tabLst/>
            </a:pPr>
            <a:r>
              <a:rPr kumimoji="0" lang="en-US" altLang="zh-CN" sz="900" b="0" i="0" u="none" strike="noStrike" cap="none" normalizeH="0" baseline="0" dirty="0" err="1">
                <a:ln>
                  <a:noFill/>
                </a:ln>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ly</a:t>
            </a:r>
            <a:r>
              <a:rPr kumimoji="0" lang="en-US" altLang="zh-CN" sz="9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a:t>
            </a:r>
            <a:r>
              <a:rPr kumimoji="0" lang="en-US" altLang="zh-CN" sz="900" b="0" i="0" u="none" strike="noStrike" cap="none" normalizeH="0" baseline="0" dirty="0" err="1">
                <a:ln>
                  <a:noFill/>
                </a:ln>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Nlnδ</a:t>
            </a:r>
            <a:endParaRPr kumimoji="0" lang="en-US" altLang="zh-CN" sz="9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p>
            <a:pPr marL="0" marR="0" lvl="0" indent="0" algn="l" defTabSz="914400" rtl="0" eaLnBrk="0" fontAlgn="base" latinLnBrk="0" hangingPunct="0">
              <a:lnSpc>
                <a:spcPts val="1350"/>
              </a:lnSpc>
              <a:spcBef>
                <a:spcPct val="0"/>
              </a:spcBef>
              <a:spcAft>
                <a:spcPct val="0"/>
              </a:spcAft>
              <a:buClrTx/>
              <a:buSzTx/>
              <a:buFontTx/>
              <a:buNone/>
              <a:tabLst/>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where</a:t>
            </a:r>
            <a:r>
              <a:rPr kumimoji="0" lang="zh-CN" altLang="en-US" sz="9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a:t>
            </a:r>
            <a:r>
              <a:rPr kumimoji="0" lang="en-US" altLang="zh-CN" sz="9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In—full</a:t>
            </a:r>
            <a:r>
              <a:rPr kumimoji="0" lang="en-US" altLang="zh-CN" sz="900" b="0" i="0" u="none" strike="noStrike" cap="none" normalizeH="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 load current of motor</a:t>
            </a:r>
            <a:endParaRPr kumimoji="0" lang="zh-CN" altLang="en-US" sz="9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p>
            <a:pPr lvl="0" defTabSz="914400" eaLnBrk="0" fontAlgn="base" hangingPunct="0">
              <a:lnSpc>
                <a:spcPts val="1350"/>
              </a:lnSpc>
              <a:spcBef>
                <a:spcPct val="0"/>
              </a:spcBef>
              <a:spcAft>
                <a:spcPct val="0"/>
              </a:spcAft>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δ—Comprehensive coefficient</a:t>
            </a:r>
          </a:p>
          <a:p>
            <a:pPr lvl="0" defTabSz="914400" eaLnBrk="0" fontAlgn="base" hangingPunct="0">
              <a:lnSpc>
                <a:spcPts val="1350"/>
              </a:lnSpc>
              <a:spcBef>
                <a:spcPct val="0"/>
              </a:spcBef>
              <a:spcAft>
                <a:spcPct val="0"/>
              </a:spcAft>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N—Ratio of starting current to full load current, </a:t>
            </a:r>
            <a:r>
              <a:rPr kumimoji="0" lang="en-US" altLang="zh-CN" sz="9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usually N=6</a:t>
            </a:r>
          </a:p>
          <a:p>
            <a:pPr lvl="0" defTabSz="914400" eaLnBrk="0" fontAlgn="base" hangingPunct="0">
              <a:lnSpc>
                <a:spcPts val="1350"/>
              </a:lnSpc>
              <a:spcBef>
                <a:spcPct val="0"/>
              </a:spcBef>
              <a:spcAft>
                <a:spcPct val="0"/>
              </a:spcAft>
            </a:pPr>
            <a:r>
              <a:rPr lang="en-US" altLang="zh-CN" sz="900" dirty="0" err="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ly</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—Current value during starting time</a:t>
            </a:r>
          </a:p>
          <a:p>
            <a:pPr lvl="0" defTabSz="914400" eaLnBrk="0" fontAlgn="base" hangingPunct="0">
              <a:lnSpc>
                <a:spcPts val="1350"/>
              </a:lnSpc>
              <a:spcBef>
                <a:spcPct val="0"/>
              </a:spcBef>
              <a:spcAft>
                <a:spcPct val="0"/>
              </a:spcAft>
            </a:pPr>
            <a:endParaRPr kumimoji="0" lang="zh-CN" altLang="en-US" sz="9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p>
            <a:pPr lvl="0" defTabSz="914400" eaLnBrk="0" fontAlgn="base" hangingPunct="0">
              <a:lnSpc>
                <a:spcPts val="1350"/>
              </a:lnSpc>
              <a:spcBef>
                <a:spcPct val="0"/>
              </a:spcBef>
              <a:spcAft>
                <a:spcPct val="0"/>
              </a:spcAft>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Draw the point of </a:t>
            </a:r>
            <a:r>
              <a:rPr lang="en-US" altLang="zh-CN" sz="900" dirty="0" err="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ly</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value corresponding to the starting time on the fuse time current characteristic curve provided by the fuse manufacturer. The fuse with curve corresponding to the point or the curve close to the right of this point is the optional one. And the rated current of the fuse should be greater than 1.7 times of full load  current of motor (20% capacity reduction in closed environment has been considered).</a:t>
            </a:r>
            <a:endParaRPr kumimoji="0" lang="zh-CN" altLang="en-US" sz="9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p:txBody>
      </p:sp>
      <p:sp>
        <p:nvSpPr>
          <p:cNvPr id="14" name="Rectangle 4"/>
          <p:cNvSpPr>
            <a:spLocks noChangeArrowheads="1"/>
          </p:cNvSpPr>
          <p:nvPr/>
        </p:nvSpPr>
        <p:spPr bwMode="auto">
          <a:xfrm rot="10800000" flipV="1">
            <a:off x="650402" y="6051975"/>
            <a:ext cx="6263372" cy="78893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defTabSz="914400" fontAlgn="base">
              <a:lnSpc>
                <a:spcPts val="1350"/>
              </a:lnSpc>
              <a:spcBef>
                <a:spcPct val="0"/>
              </a:spcBef>
              <a:spcAft>
                <a:spcPct val="0"/>
              </a:spcAft>
            </a:pP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For example: 12kV system, 1125kw motor, power factor is 0.85, efficiency is 0.9, starting frequency ≤ 2 times / h, starting time ≤ 6S, motor full load current In = 84.9A, then </a:t>
            </a:r>
            <a:r>
              <a:rPr lang="en-US" altLang="zh-CN" sz="800" dirty="0" err="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ly</a:t>
            </a: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 866A. For 12kV system, the fuse specification is 160A  with point found on fuse time-current characteristic curve, corresponding to 866A, 6S. It is verified that 160 &gt; 1.7 * 84.9, so the fuse can be selected with specifications above 160A.</a:t>
            </a:r>
            <a:endParaRPr kumimoji="0" lang="en-US" altLang="zh-CN" sz="8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p:txBody>
      </p:sp>
      <p:grpSp>
        <p:nvGrpSpPr>
          <p:cNvPr id="20" name="组合 19"/>
          <p:cNvGrpSpPr/>
          <p:nvPr/>
        </p:nvGrpSpPr>
        <p:grpSpPr>
          <a:xfrm>
            <a:off x="-90678" y="6905160"/>
            <a:ext cx="3943317" cy="1960033"/>
            <a:chOff x="-90678" y="6318089"/>
            <a:chExt cx="3943317" cy="1960033"/>
          </a:xfrm>
        </p:grpSpPr>
        <p:pic>
          <p:nvPicPr>
            <p:cNvPr id="1027" name="Picture 3" descr="C:\Users\Administrator.HT000902\Desktop\微信图片_202006040929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515" y="6389547"/>
              <a:ext cx="2542664" cy="154985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0678" y="6318089"/>
              <a:ext cx="1074333" cy="1692771"/>
            </a:xfrm>
            <a:prstGeom prst="rect">
              <a:avLst/>
            </a:prstGeom>
            <a:noFill/>
          </p:spPr>
          <p:txBody>
            <a:bodyPr wrap="square" rtlCol="0">
              <a:spAutoFit/>
            </a:bodyPr>
            <a:lstStyle/>
            <a:p>
              <a:pPr algn="r"/>
              <a:r>
                <a:rPr lang="en-US" altLang="zh-CN" sz="800" dirty="0">
                  <a:latin typeface="Arial" panose="020B0604020202020204" pitchFamily="34" charset="0"/>
                  <a:ea typeface="微软雅黑" panose="020B0503020204020204" pitchFamily="34" charset="-122"/>
                  <a:cs typeface="Arial" panose="020B0604020202020204" pitchFamily="34" charset="0"/>
                </a:rPr>
                <a:t>10,000</a:t>
              </a:r>
            </a:p>
            <a:p>
              <a:pPr algn="r"/>
              <a:r>
                <a:rPr lang="en-US" altLang="zh-CN" sz="800" dirty="0">
                  <a:latin typeface="Arial" panose="020B0604020202020204" pitchFamily="34" charset="0"/>
                  <a:ea typeface="微软雅黑" panose="020B0503020204020204" pitchFamily="34" charset="-122"/>
                  <a:cs typeface="Arial" panose="020B0604020202020204" pitchFamily="34" charset="0"/>
                </a:rPr>
                <a:t>    </a:t>
              </a:r>
            </a:p>
            <a:p>
              <a:pPr algn="r"/>
              <a:r>
                <a:rPr lang="en-US" altLang="zh-CN" sz="800" dirty="0">
                  <a:latin typeface="Arial" panose="020B0604020202020204" pitchFamily="34" charset="0"/>
                  <a:ea typeface="微软雅黑" panose="020B0503020204020204" pitchFamily="34" charset="-122"/>
                  <a:cs typeface="Arial" panose="020B0604020202020204" pitchFamily="34" charset="0"/>
                </a:rPr>
                <a:t>1000</a:t>
              </a:r>
            </a:p>
            <a:p>
              <a:pPr algn="r"/>
              <a:endParaRPr lang="en-US" altLang="zh-CN" sz="800" dirty="0">
                <a:latin typeface="Arial" panose="020B0604020202020204" pitchFamily="34" charset="0"/>
                <a:ea typeface="微软雅黑" panose="020B0503020204020204" pitchFamily="34" charset="-122"/>
                <a:cs typeface="Arial" panose="020B0604020202020204" pitchFamily="34" charset="0"/>
              </a:endParaRPr>
            </a:p>
            <a:p>
              <a:pPr algn="r"/>
              <a:r>
                <a:rPr lang="en-US" altLang="zh-CN" sz="800" dirty="0">
                  <a:latin typeface="Arial" panose="020B0604020202020204" pitchFamily="34" charset="0"/>
                  <a:ea typeface="微软雅黑" panose="020B0503020204020204" pitchFamily="34" charset="-122"/>
                  <a:cs typeface="Arial" panose="020B0604020202020204" pitchFamily="34" charset="0"/>
                </a:rPr>
                <a:t>100</a:t>
              </a:r>
            </a:p>
            <a:p>
              <a:pPr algn="r"/>
              <a:endParaRPr lang="en-US" altLang="zh-CN" sz="800" dirty="0">
                <a:latin typeface="Arial" panose="020B0604020202020204" pitchFamily="34" charset="0"/>
                <a:ea typeface="微软雅黑" panose="020B0503020204020204" pitchFamily="34" charset="-122"/>
                <a:cs typeface="Arial" panose="020B0604020202020204" pitchFamily="34" charset="0"/>
              </a:endParaRPr>
            </a:p>
            <a:p>
              <a:pPr algn="r"/>
              <a:r>
                <a:rPr lang="en-US" altLang="zh-CN" sz="800" dirty="0">
                  <a:latin typeface="Arial" panose="020B0604020202020204" pitchFamily="34" charset="0"/>
                  <a:ea typeface="微软雅黑" panose="020B0503020204020204" pitchFamily="34" charset="-122"/>
                  <a:cs typeface="Arial" panose="020B0604020202020204" pitchFamily="34" charset="0"/>
                </a:rPr>
                <a:t>10</a:t>
              </a:r>
            </a:p>
            <a:p>
              <a:pPr algn="r"/>
              <a:endParaRPr lang="en-US" altLang="zh-CN" sz="800" dirty="0">
                <a:latin typeface="Arial" panose="020B0604020202020204" pitchFamily="34" charset="0"/>
                <a:ea typeface="微软雅黑" panose="020B0503020204020204" pitchFamily="34" charset="-122"/>
                <a:cs typeface="Arial" panose="020B0604020202020204" pitchFamily="34" charset="0"/>
              </a:endParaRPr>
            </a:p>
            <a:p>
              <a:pPr algn="r"/>
              <a:r>
                <a:rPr lang="en-US" altLang="zh-CN" sz="800" dirty="0">
                  <a:latin typeface="Arial" panose="020B0604020202020204" pitchFamily="34" charset="0"/>
                  <a:ea typeface="微软雅黑" panose="020B0503020204020204" pitchFamily="34" charset="-122"/>
                  <a:cs typeface="Arial" panose="020B0604020202020204" pitchFamily="34" charset="0"/>
                </a:rPr>
                <a:t>1</a:t>
              </a:r>
            </a:p>
            <a:p>
              <a:pPr algn="r"/>
              <a:endParaRPr lang="en-US" altLang="zh-CN" sz="800" dirty="0">
                <a:latin typeface="Arial" panose="020B0604020202020204" pitchFamily="34" charset="0"/>
                <a:ea typeface="微软雅黑" panose="020B0503020204020204" pitchFamily="34" charset="-122"/>
                <a:cs typeface="Arial" panose="020B0604020202020204" pitchFamily="34" charset="0"/>
              </a:endParaRPr>
            </a:p>
            <a:p>
              <a:pPr algn="r"/>
              <a:r>
                <a:rPr lang="en-US" altLang="zh-CN" sz="800" dirty="0">
                  <a:latin typeface="Arial" panose="020B0604020202020204" pitchFamily="34" charset="0"/>
                  <a:ea typeface="微软雅黑" panose="020B0503020204020204" pitchFamily="34" charset="-122"/>
                  <a:cs typeface="Arial" panose="020B0604020202020204" pitchFamily="34" charset="0"/>
                </a:rPr>
                <a:t>0.1</a:t>
              </a:r>
            </a:p>
            <a:p>
              <a:pPr algn="r"/>
              <a:endParaRPr lang="en-US" altLang="zh-CN" sz="800" dirty="0">
                <a:latin typeface="Arial" panose="020B0604020202020204" pitchFamily="34" charset="0"/>
                <a:ea typeface="微软雅黑" panose="020B0503020204020204" pitchFamily="34" charset="-122"/>
                <a:cs typeface="Arial" panose="020B0604020202020204" pitchFamily="34" charset="0"/>
              </a:endParaRPr>
            </a:p>
            <a:p>
              <a:pPr algn="r"/>
              <a:r>
                <a:rPr lang="en-US" altLang="zh-CN" sz="800" dirty="0">
                  <a:latin typeface="Arial" panose="020B0604020202020204" pitchFamily="34" charset="0"/>
                  <a:ea typeface="微软雅黑" panose="020B0503020204020204" pitchFamily="34" charset="-122"/>
                  <a:cs typeface="Arial" panose="020B0604020202020204" pitchFamily="34" charset="0"/>
                </a:rPr>
                <a:t>0.01</a:t>
              </a:r>
              <a:endParaRPr lang="zh-CN" altLang="en-US" sz="800" dirty="0">
                <a:latin typeface="Arial" panose="020B0604020202020204" pitchFamily="34" charset="0"/>
                <a:ea typeface="微软雅黑" panose="020B0503020204020204" pitchFamily="34" charset="-122"/>
                <a:cs typeface="Arial" panose="020B0604020202020204" pitchFamily="34" charset="0"/>
              </a:endParaRPr>
            </a:p>
          </p:txBody>
        </p:sp>
        <p:sp>
          <p:nvSpPr>
            <p:cNvPr id="19" name="TextBox 18"/>
            <p:cNvSpPr txBox="1"/>
            <p:nvPr/>
          </p:nvSpPr>
          <p:spPr>
            <a:xfrm>
              <a:off x="1284742" y="7939568"/>
              <a:ext cx="2567897" cy="338554"/>
            </a:xfrm>
            <a:prstGeom prst="rect">
              <a:avLst/>
            </a:prstGeom>
            <a:noFill/>
          </p:spPr>
          <p:txBody>
            <a:bodyPr wrap="square" rtlCol="0">
              <a:spAutoFit/>
            </a:bodyPr>
            <a:lstStyle/>
            <a:p>
              <a:r>
                <a:rPr lang="en-US" altLang="zh-CN" sz="800" dirty="0">
                  <a:latin typeface="Arial" panose="020B0604020202020204" pitchFamily="34" charset="0"/>
                  <a:ea typeface="微软雅黑" panose="020B0503020204020204" pitchFamily="34" charset="-122"/>
                  <a:cs typeface="Arial" panose="020B0604020202020204" pitchFamily="34" charset="0"/>
                </a:rPr>
                <a:t>10             100         1000         10,000  100,000</a:t>
              </a:r>
            </a:p>
            <a:p>
              <a:r>
                <a:rPr lang="en-US" altLang="zh-CN" sz="800" dirty="0">
                  <a:latin typeface="Arial" panose="020B0604020202020204" pitchFamily="34" charset="0"/>
                  <a:ea typeface="微软雅黑" panose="020B0503020204020204" pitchFamily="34" charset="-122"/>
                  <a:cs typeface="Arial" panose="020B0604020202020204" pitchFamily="34" charset="0"/>
                </a:rPr>
                <a:t>  </a:t>
              </a:r>
              <a:endParaRPr lang="zh-CN" altLang="en-US" sz="800" dirty="0">
                <a:latin typeface="Arial" panose="020B0604020202020204" pitchFamily="34" charset="0"/>
                <a:ea typeface="微软雅黑" panose="020B0503020204020204" pitchFamily="34" charset="-122"/>
                <a:cs typeface="Arial" panose="020B0604020202020204" pitchFamily="34" charset="0"/>
              </a:endParaRPr>
            </a:p>
          </p:txBody>
        </p:sp>
        <p:sp>
          <p:nvSpPr>
            <p:cNvPr id="30" name="TextBox 29"/>
            <p:cNvSpPr txBox="1"/>
            <p:nvPr/>
          </p:nvSpPr>
          <p:spPr>
            <a:xfrm rot="16200000">
              <a:off x="-71507" y="7111186"/>
              <a:ext cx="1152128" cy="215444"/>
            </a:xfrm>
            <a:prstGeom prst="rect">
              <a:avLst/>
            </a:prstGeom>
            <a:noFill/>
          </p:spPr>
          <p:txBody>
            <a:bodyPr wrap="square" rtlCol="0">
              <a:spAutoFit/>
            </a:bodyPr>
            <a:lstStyle/>
            <a:p>
              <a:r>
                <a:rPr lang="en-US" altLang="zh-CN" sz="800" dirty="0">
                  <a:latin typeface="Arial" panose="020B0604020202020204" pitchFamily="34" charset="0"/>
                  <a:ea typeface="微软雅黑" panose="020B0503020204020204" pitchFamily="34" charset="-122"/>
                  <a:cs typeface="Arial" panose="020B0604020202020204" pitchFamily="34" charset="0"/>
                </a:rPr>
                <a:t>Pre arcing  time</a:t>
              </a:r>
              <a:r>
                <a:rPr lang="zh-CN" altLang="en-US" sz="800" dirty="0">
                  <a:latin typeface="Arial" panose="020B0604020202020204" pitchFamily="34" charset="0"/>
                  <a:ea typeface="微软雅黑" panose="020B0503020204020204" pitchFamily="34" charset="-122"/>
                  <a:cs typeface="Arial" panose="020B0604020202020204" pitchFamily="34" charset="0"/>
                </a:rPr>
                <a:t>  </a:t>
              </a:r>
              <a:r>
                <a:rPr lang="en-US" altLang="zh-CN" sz="800" dirty="0">
                  <a:latin typeface="Arial" panose="020B0604020202020204" pitchFamily="34" charset="0"/>
                  <a:ea typeface="微软雅黑" panose="020B0503020204020204" pitchFamily="34" charset="-122"/>
                  <a:cs typeface="Arial" panose="020B0604020202020204" pitchFamily="34" charset="0"/>
                </a:rPr>
                <a:t>(S)</a:t>
              </a:r>
              <a:endParaRPr lang="zh-CN" altLang="en-US" sz="800" dirty="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5" name="组合 14"/>
          <p:cNvGrpSpPr/>
          <p:nvPr/>
        </p:nvGrpSpPr>
        <p:grpSpPr>
          <a:xfrm>
            <a:off x="3888431" y="6905296"/>
            <a:ext cx="3564608" cy="1959317"/>
            <a:chOff x="3888431" y="6318225"/>
            <a:chExt cx="3564608" cy="1959317"/>
          </a:xfrm>
        </p:grpSpPr>
        <p:sp>
          <p:nvSpPr>
            <p:cNvPr id="28" name="TextBox 27"/>
            <p:cNvSpPr txBox="1"/>
            <p:nvPr/>
          </p:nvSpPr>
          <p:spPr>
            <a:xfrm>
              <a:off x="3888431" y="6318225"/>
              <a:ext cx="642285" cy="1692771"/>
            </a:xfrm>
            <a:prstGeom prst="rect">
              <a:avLst/>
            </a:prstGeom>
            <a:noFill/>
          </p:spPr>
          <p:txBody>
            <a:bodyPr wrap="square" rtlCol="0">
              <a:spAutoFit/>
            </a:bodyPr>
            <a:lstStyle/>
            <a:p>
              <a:pPr algn="r"/>
              <a:r>
                <a:rPr lang="en-US" altLang="zh-CN" sz="800" dirty="0">
                  <a:latin typeface="Arial" panose="020B0604020202020204" pitchFamily="34" charset="0"/>
                  <a:ea typeface="微软雅黑" panose="020B0503020204020204" pitchFamily="34" charset="-122"/>
                  <a:cs typeface="Arial" panose="020B0604020202020204" pitchFamily="34" charset="0"/>
                </a:rPr>
                <a:t>10,000</a:t>
              </a:r>
            </a:p>
            <a:p>
              <a:pPr algn="r"/>
              <a:r>
                <a:rPr lang="en-US" altLang="zh-CN" sz="800" dirty="0">
                  <a:latin typeface="Arial" panose="020B0604020202020204" pitchFamily="34" charset="0"/>
                  <a:ea typeface="微软雅黑" panose="020B0503020204020204" pitchFamily="34" charset="-122"/>
                  <a:cs typeface="Arial" panose="020B0604020202020204" pitchFamily="34" charset="0"/>
                </a:rPr>
                <a:t>    </a:t>
              </a:r>
            </a:p>
            <a:p>
              <a:pPr algn="r"/>
              <a:r>
                <a:rPr lang="en-US" altLang="zh-CN" sz="800" dirty="0">
                  <a:latin typeface="Arial" panose="020B0604020202020204" pitchFamily="34" charset="0"/>
                  <a:ea typeface="微软雅黑" panose="020B0503020204020204" pitchFamily="34" charset="-122"/>
                  <a:cs typeface="Arial" panose="020B0604020202020204" pitchFamily="34" charset="0"/>
                </a:rPr>
                <a:t>1000</a:t>
              </a:r>
            </a:p>
            <a:p>
              <a:pPr algn="r"/>
              <a:endParaRPr lang="en-US" altLang="zh-CN" sz="800" dirty="0">
                <a:latin typeface="Arial" panose="020B0604020202020204" pitchFamily="34" charset="0"/>
                <a:ea typeface="微软雅黑" panose="020B0503020204020204" pitchFamily="34" charset="-122"/>
                <a:cs typeface="Arial" panose="020B0604020202020204" pitchFamily="34" charset="0"/>
              </a:endParaRPr>
            </a:p>
            <a:p>
              <a:pPr algn="r"/>
              <a:r>
                <a:rPr lang="en-US" altLang="zh-CN" sz="800" dirty="0">
                  <a:latin typeface="Arial" panose="020B0604020202020204" pitchFamily="34" charset="0"/>
                  <a:ea typeface="微软雅黑" panose="020B0503020204020204" pitchFamily="34" charset="-122"/>
                  <a:cs typeface="Arial" panose="020B0604020202020204" pitchFamily="34" charset="0"/>
                </a:rPr>
                <a:t>100</a:t>
              </a:r>
            </a:p>
            <a:p>
              <a:pPr algn="r"/>
              <a:endParaRPr lang="en-US" altLang="zh-CN" sz="800" dirty="0">
                <a:latin typeface="Arial" panose="020B0604020202020204" pitchFamily="34" charset="0"/>
                <a:ea typeface="微软雅黑" panose="020B0503020204020204" pitchFamily="34" charset="-122"/>
                <a:cs typeface="Arial" panose="020B0604020202020204" pitchFamily="34" charset="0"/>
              </a:endParaRPr>
            </a:p>
            <a:p>
              <a:pPr algn="r"/>
              <a:r>
                <a:rPr lang="en-US" altLang="zh-CN" sz="800" dirty="0">
                  <a:latin typeface="Arial" panose="020B0604020202020204" pitchFamily="34" charset="0"/>
                  <a:ea typeface="微软雅黑" panose="020B0503020204020204" pitchFamily="34" charset="-122"/>
                  <a:cs typeface="Arial" panose="020B0604020202020204" pitchFamily="34" charset="0"/>
                </a:rPr>
                <a:t>10</a:t>
              </a:r>
            </a:p>
            <a:p>
              <a:pPr algn="r"/>
              <a:endParaRPr lang="en-US" altLang="zh-CN" sz="800" dirty="0">
                <a:latin typeface="Arial" panose="020B0604020202020204" pitchFamily="34" charset="0"/>
                <a:ea typeface="微软雅黑" panose="020B0503020204020204" pitchFamily="34" charset="-122"/>
                <a:cs typeface="Arial" panose="020B0604020202020204" pitchFamily="34" charset="0"/>
              </a:endParaRPr>
            </a:p>
            <a:p>
              <a:pPr algn="r"/>
              <a:r>
                <a:rPr lang="en-US" altLang="zh-CN" sz="800" dirty="0">
                  <a:latin typeface="Arial" panose="020B0604020202020204" pitchFamily="34" charset="0"/>
                  <a:ea typeface="微软雅黑" panose="020B0503020204020204" pitchFamily="34" charset="-122"/>
                  <a:cs typeface="Arial" panose="020B0604020202020204" pitchFamily="34" charset="0"/>
                </a:rPr>
                <a:t>1</a:t>
              </a:r>
            </a:p>
            <a:p>
              <a:pPr algn="r"/>
              <a:endParaRPr lang="en-US" altLang="zh-CN" sz="800" dirty="0">
                <a:latin typeface="Arial" panose="020B0604020202020204" pitchFamily="34" charset="0"/>
                <a:ea typeface="微软雅黑" panose="020B0503020204020204" pitchFamily="34" charset="-122"/>
                <a:cs typeface="Arial" panose="020B0604020202020204" pitchFamily="34" charset="0"/>
              </a:endParaRPr>
            </a:p>
            <a:p>
              <a:pPr algn="r"/>
              <a:r>
                <a:rPr lang="en-US" altLang="zh-CN" sz="800" dirty="0">
                  <a:latin typeface="Arial" panose="020B0604020202020204" pitchFamily="34" charset="0"/>
                  <a:ea typeface="微软雅黑" panose="020B0503020204020204" pitchFamily="34" charset="-122"/>
                  <a:cs typeface="Arial" panose="020B0604020202020204" pitchFamily="34" charset="0"/>
                </a:rPr>
                <a:t>0.1</a:t>
              </a:r>
            </a:p>
            <a:p>
              <a:pPr algn="r"/>
              <a:endParaRPr lang="en-US" altLang="zh-CN" sz="800" dirty="0">
                <a:latin typeface="Arial" panose="020B0604020202020204" pitchFamily="34" charset="0"/>
                <a:ea typeface="微软雅黑" panose="020B0503020204020204" pitchFamily="34" charset="-122"/>
                <a:cs typeface="Arial" panose="020B0604020202020204" pitchFamily="34" charset="0"/>
              </a:endParaRPr>
            </a:p>
            <a:p>
              <a:pPr algn="r"/>
              <a:r>
                <a:rPr lang="en-US" altLang="zh-CN" sz="800" dirty="0">
                  <a:latin typeface="Arial" panose="020B0604020202020204" pitchFamily="34" charset="0"/>
                  <a:ea typeface="微软雅黑" panose="020B0503020204020204" pitchFamily="34" charset="-122"/>
                  <a:cs typeface="Arial" panose="020B0604020202020204" pitchFamily="34" charset="0"/>
                </a:rPr>
                <a:t>0.01</a:t>
              </a:r>
              <a:endParaRPr lang="zh-CN" altLang="en-US" sz="800" dirty="0">
                <a:latin typeface="Arial" panose="020B0604020202020204" pitchFamily="34" charset="0"/>
                <a:ea typeface="微软雅黑" panose="020B0503020204020204" pitchFamily="34" charset="-122"/>
                <a:cs typeface="Arial" panose="020B0604020202020204" pitchFamily="34" charset="0"/>
              </a:endParaRPr>
            </a:p>
          </p:txBody>
        </p:sp>
        <p:pic>
          <p:nvPicPr>
            <p:cNvPr id="1026" name="Picture 2" descr="C:\Users\Administrator.HT000902\Desktop\微信图片_202006040929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7544" y="6389132"/>
              <a:ext cx="2539239" cy="15498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rot="16200000">
              <a:off x="3441070" y="7060159"/>
              <a:ext cx="1110166" cy="215444"/>
            </a:xfrm>
            <a:prstGeom prst="rect">
              <a:avLst/>
            </a:prstGeom>
            <a:noFill/>
          </p:spPr>
          <p:txBody>
            <a:bodyPr wrap="square" rtlCol="0">
              <a:spAutoFit/>
            </a:bodyPr>
            <a:lstStyle/>
            <a:p>
              <a:r>
                <a:rPr lang="en-US" altLang="zh-CN" sz="800" dirty="0">
                  <a:latin typeface="Arial" panose="020B0604020202020204" pitchFamily="34" charset="0"/>
                  <a:ea typeface="微软雅黑" panose="020B0503020204020204" pitchFamily="34" charset="-122"/>
                  <a:cs typeface="Arial" panose="020B0604020202020204" pitchFamily="34" charset="0"/>
                </a:rPr>
                <a:t>Pre arcing time</a:t>
              </a:r>
              <a:r>
                <a:rPr lang="zh-CN" altLang="en-US" sz="800" dirty="0">
                  <a:latin typeface="Arial" panose="020B0604020202020204" pitchFamily="34" charset="0"/>
                  <a:ea typeface="微软雅黑" panose="020B0503020204020204" pitchFamily="34" charset="-122"/>
                  <a:cs typeface="Arial" panose="020B0604020202020204" pitchFamily="34" charset="0"/>
                </a:rPr>
                <a:t>  </a:t>
              </a:r>
              <a:r>
                <a:rPr lang="en-US" altLang="zh-CN" sz="800" dirty="0">
                  <a:latin typeface="Arial" panose="020B0604020202020204" pitchFamily="34" charset="0"/>
                  <a:ea typeface="微软雅黑" panose="020B0503020204020204" pitchFamily="34" charset="-122"/>
                  <a:cs typeface="Arial" panose="020B0604020202020204" pitchFamily="34" charset="0"/>
                </a:rPr>
                <a:t>(S)</a:t>
              </a:r>
              <a:endParaRPr lang="zh-CN" altLang="en-US" sz="800" dirty="0">
                <a:latin typeface="Arial" panose="020B0604020202020204" pitchFamily="34" charset="0"/>
                <a:ea typeface="微软雅黑" panose="020B0503020204020204" pitchFamily="34" charset="-122"/>
                <a:cs typeface="Arial" panose="020B0604020202020204" pitchFamily="34" charset="0"/>
              </a:endParaRPr>
            </a:p>
          </p:txBody>
        </p:sp>
        <p:sp>
          <p:nvSpPr>
            <p:cNvPr id="31" name="TextBox 30"/>
            <p:cNvSpPr txBox="1"/>
            <p:nvPr/>
          </p:nvSpPr>
          <p:spPr>
            <a:xfrm>
              <a:off x="4885142" y="7938988"/>
              <a:ext cx="2567897" cy="338554"/>
            </a:xfrm>
            <a:prstGeom prst="rect">
              <a:avLst/>
            </a:prstGeom>
            <a:noFill/>
          </p:spPr>
          <p:txBody>
            <a:bodyPr wrap="square" rtlCol="0">
              <a:spAutoFit/>
            </a:bodyPr>
            <a:lstStyle/>
            <a:p>
              <a:r>
                <a:rPr lang="en-US" altLang="zh-CN" sz="800" dirty="0">
                  <a:latin typeface="Arial" panose="020B0604020202020204" pitchFamily="34" charset="0"/>
                  <a:ea typeface="微软雅黑" panose="020B0503020204020204" pitchFamily="34" charset="-122"/>
                  <a:cs typeface="Arial" panose="020B0604020202020204" pitchFamily="34" charset="0"/>
                </a:rPr>
                <a:t>10             100         1000         10,000  100,000</a:t>
              </a:r>
            </a:p>
            <a:p>
              <a:r>
                <a:rPr lang="en-US" altLang="zh-CN" sz="800" dirty="0">
                  <a:latin typeface="Arial" panose="020B0604020202020204" pitchFamily="34" charset="0"/>
                  <a:ea typeface="微软雅黑" panose="020B0503020204020204" pitchFamily="34" charset="-122"/>
                  <a:cs typeface="Arial" panose="020B0604020202020204" pitchFamily="34" charset="0"/>
                </a:rPr>
                <a:t>  </a:t>
              </a:r>
              <a:endParaRPr lang="zh-CN" altLang="en-US" sz="800" dirty="0">
                <a:latin typeface="Arial" panose="020B0604020202020204" pitchFamily="34" charset="0"/>
                <a:ea typeface="微软雅黑" panose="020B0503020204020204" pitchFamily="34" charset="-122"/>
                <a:cs typeface="Arial" panose="020B0604020202020204" pitchFamily="34" charset="0"/>
              </a:endParaRPr>
            </a:p>
          </p:txBody>
        </p:sp>
      </p:grpSp>
      <p:sp>
        <p:nvSpPr>
          <p:cNvPr id="29" name="TextBox 28"/>
          <p:cNvSpPr txBox="1"/>
          <p:nvPr/>
        </p:nvSpPr>
        <p:spPr>
          <a:xfrm>
            <a:off x="958515" y="8859233"/>
            <a:ext cx="2542664" cy="861774"/>
          </a:xfrm>
          <a:prstGeom prst="rect">
            <a:avLst/>
          </a:prstGeom>
          <a:solidFill>
            <a:schemeClr val="bg1">
              <a:lumMod val="95000"/>
            </a:schemeClr>
          </a:solidFill>
        </p:spPr>
        <p:txBody>
          <a:bodyPr wrap="square" rtlCol="0">
            <a:spAutoFit/>
          </a:bodyPr>
          <a:lstStyle/>
          <a:p>
            <a:pPr>
              <a:lnSpc>
                <a:spcPts val="1200"/>
              </a:lnSpc>
            </a:pPr>
            <a:r>
              <a:rPr lang="en-US" altLang="zh-CN" sz="800" dirty="0">
                <a:solidFill>
                  <a:srgbClr val="139193"/>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Prospective current effective value(A)</a:t>
            </a:r>
          </a:p>
          <a:p>
            <a:pPr>
              <a:lnSpc>
                <a:spcPts val="1200"/>
              </a:lnSpc>
            </a:pP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WDL</a:t>
            </a:r>
            <a:r>
              <a:rPr lang="zh-CN" altLang="en-US"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WFL</a:t>
            </a:r>
            <a:r>
              <a:rPr lang="zh-CN" altLang="en-US"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WKL-7.2Time-current characteristic</a:t>
            </a:r>
          </a:p>
          <a:p>
            <a:pPr>
              <a:lnSpc>
                <a:spcPts val="1200"/>
              </a:lnSpc>
            </a:pPr>
            <a:endParaRPr lang="zh-CN" altLang="en-US" sz="800" dirty="0">
              <a:latin typeface="Arial" panose="020B0604020202020204" pitchFamily="34" charset="0"/>
              <a:ea typeface="微软雅黑" panose="020B0503020204020204" pitchFamily="34" charset="-122"/>
              <a:cs typeface="Arial" panose="020B0604020202020204" pitchFamily="34" charset="0"/>
            </a:endParaRPr>
          </a:p>
          <a:p>
            <a:pPr>
              <a:lnSpc>
                <a:spcPts val="1200"/>
              </a:lnSpc>
            </a:pP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Table</a:t>
            </a:r>
            <a:r>
              <a:rPr lang="zh-CN" altLang="en-US"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err="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Xirong</a:t>
            </a: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WDL</a:t>
            </a:r>
            <a:r>
              <a:rPr lang="zh-CN" altLang="en-US"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WFL</a:t>
            </a:r>
            <a:r>
              <a:rPr lang="zh-CN" altLang="en-US"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WKL-7.2 Time-current characteristic curve</a:t>
            </a:r>
            <a:endParaRPr lang="zh-CN" altLang="en-US"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TextBox 33"/>
          <p:cNvSpPr txBox="1"/>
          <p:nvPr/>
        </p:nvSpPr>
        <p:spPr>
          <a:xfrm>
            <a:off x="4530716" y="8859233"/>
            <a:ext cx="2539239" cy="861774"/>
          </a:xfrm>
          <a:prstGeom prst="rect">
            <a:avLst/>
          </a:prstGeom>
          <a:solidFill>
            <a:schemeClr val="bg1">
              <a:lumMod val="95000"/>
            </a:schemeClr>
          </a:solidFill>
        </p:spPr>
        <p:txBody>
          <a:bodyPr wrap="square" rtlCol="0">
            <a:spAutoFit/>
          </a:bodyPr>
          <a:lstStyle/>
          <a:p>
            <a:pPr>
              <a:lnSpc>
                <a:spcPts val="1200"/>
              </a:lnSpc>
            </a:pPr>
            <a:r>
              <a:rPr lang="en-US" altLang="zh-CN" sz="800" dirty="0">
                <a:solidFill>
                  <a:srgbClr val="139193"/>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Prospective current effective value(A)</a:t>
            </a:r>
          </a:p>
          <a:p>
            <a:pPr>
              <a:lnSpc>
                <a:spcPts val="1200"/>
              </a:lnSpc>
            </a:pP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WDL</a:t>
            </a:r>
            <a:r>
              <a:rPr lang="zh-CN" altLang="en-US"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WFL</a:t>
            </a:r>
            <a:r>
              <a:rPr lang="zh-CN" altLang="en-US"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WKL-7.2Time-current characteristic</a:t>
            </a:r>
          </a:p>
          <a:p>
            <a:pPr>
              <a:lnSpc>
                <a:spcPts val="1200"/>
              </a:lnSpc>
            </a:pPr>
            <a:endPar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a:lnSpc>
                <a:spcPts val="1200"/>
              </a:lnSpc>
            </a:pP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Table</a:t>
            </a:r>
            <a:r>
              <a:rPr lang="zh-CN" altLang="en-US"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err="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Xirong</a:t>
            </a: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WDL</a:t>
            </a:r>
            <a:r>
              <a:rPr lang="zh-CN" altLang="en-US"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WFL</a:t>
            </a:r>
            <a:r>
              <a:rPr lang="zh-CN" altLang="en-US"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WKL-12Time-current characteristic curve</a:t>
            </a:r>
            <a:endParaRPr lang="zh-CN" altLang="en-US"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矩形 1"/>
          <p:cNvSpPr/>
          <p:nvPr/>
        </p:nvSpPr>
        <p:spPr>
          <a:xfrm>
            <a:off x="551090" y="1622103"/>
            <a:ext cx="6469901" cy="784830"/>
          </a:xfrm>
          <a:prstGeom prst="rect">
            <a:avLst/>
          </a:prstGeom>
          <a:noFill/>
        </p:spPr>
        <p:txBody>
          <a:bodyPr wrap="square">
            <a:spAutoFit/>
          </a:bodyPr>
          <a:lstStyle/>
          <a:p>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The vacuum contactor-fuse combination appliance is operated by a fuse to realize the switching off of short-circuit current, while the vacuum contactor bears the closing and breaking of overload current and normal working current. In order to realize short-circuit protection reliably, it is very important to match the contactor with a suitable current limiting fuse. The selection of fuses should be in accordance with the applicable guidelines in Appendix C to the GB15166.2, or meet the DIN criteria. Users may also refer to the following selection principles.</a:t>
            </a:r>
            <a:endParaRPr lang="zh-CN"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3" name="组合 32">
            <a:extLst>
              <a:ext uri="{FF2B5EF4-FFF2-40B4-BE49-F238E27FC236}">
                <a16:creationId xmlns:a16="http://schemas.microsoft.com/office/drawing/2014/main" id="{A462229C-AEB6-6B3C-0473-5E227CA0B1AA}"/>
              </a:ext>
            </a:extLst>
          </p:cNvPr>
          <p:cNvGrpSpPr/>
          <p:nvPr/>
        </p:nvGrpSpPr>
        <p:grpSpPr>
          <a:xfrm>
            <a:off x="0" y="9811196"/>
            <a:ext cx="7562850" cy="488087"/>
            <a:chOff x="0" y="9811196"/>
            <a:chExt cx="7562850" cy="488087"/>
          </a:xfrm>
        </p:grpSpPr>
        <p:grpSp>
          <p:nvGrpSpPr>
            <p:cNvPr id="35" name="组合 34">
              <a:extLst>
                <a:ext uri="{FF2B5EF4-FFF2-40B4-BE49-F238E27FC236}">
                  <a16:creationId xmlns:a16="http://schemas.microsoft.com/office/drawing/2014/main" id="{A5416425-F6F8-FB5D-4EC0-CAA7B4FE9C39}"/>
                </a:ext>
              </a:extLst>
            </p:cNvPr>
            <p:cNvGrpSpPr/>
            <p:nvPr/>
          </p:nvGrpSpPr>
          <p:grpSpPr>
            <a:xfrm>
              <a:off x="399943" y="10099228"/>
              <a:ext cx="6923265" cy="200055"/>
              <a:chOff x="396255" y="10099228"/>
              <a:chExt cx="6923265" cy="200055"/>
            </a:xfrm>
          </p:grpSpPr>
          <p:sp>
            <p:nvSpPr>
              <p:cNvPr id="37" name="TextBox 8">
                <a:extLst>
                  <a:ext uri="{FF2B5EF4-FFF2-40B4-BE49-F238E27FC236}">
                    <a16:creationId xmlns:a16="http://schemas.microsoft.com/office/drawing/2014/main" id="{197DBE40-B2B5-19BB-B988-2AC83878C12A}"/>
                  </a:ext>
                </a:extLst>
              </p:cNvPr>
              <p:cNvSpPr txBox="1"/>
              <p:nvPr/>
            </p:nvSpPr>
            <p:spPr>
              <a:xfrm>
                <a:off x="6084887" y="10099228"/>
                <a:ext cx="1234633" cy="200055"/>
              </a:xfrm>
              <a:prstGeom prst="rect">
                <a:avLst/>
              </a:prstGeom>
              <a:noFill/>
            </p:spPr>
            <p:txBody>
              <a:bodyPr wrap="none" rtlCol="0">
                <a:spAutoFit/>
              </a:bodyPr>
              <a:lstStyle/>
              <a:p>
                <a:r>
                  <a:rPr lang="en-US" altLang="zh-CN" sz="700" dirty="0">
                    <a:solidFill>
                      <a:srgbClr val="139193"/>
                    </a:solidFill>
                    <a:latin typeface="Arial" panose="020B0604020202020204" pitchFamily="34" charset="0"/>
                    <a:cs typeface="Arial" panose="020B0604020202020204" pitchFamily="34" charset="0"/>
                  </a:rPr>
                  <a:t>www.leistung-energie.com</a:t>
                </a:r>
                <a:endParaRPr lang="zh-CN" altLang="en-US" sz="700" dirty="0">
                  <a:solidFill>
                    <a:srgbClr val="139193"/>
                  </a:solidFill>
                  <a:latin typeface="Arial" panose="020B0604020202020204" pitchFamily="34" charset="0"/>
                  <a:cs typeface="Arial" panose="020B0604020202020204" pitchFamily="34" charset="0"/>
                </a:endParaRPr>
              </a:p>
            </p:txBody>
          </p:sp>
          <p:sp>
            <p:nvSpPr>
              <p:cNvPr id="38" name="TextBox 7">
                <a:extLst>
                  <a:ext uri="{FF2B5EF4-FFF2-40B4-BE49-F238E27FC236}">
                    <a16:creationId xmlns:a16="http://schemas.microsoft.com/office/drawing/2014/main" id="{42E97A37-6847-75CF-7856-489C87EAE9CF}"/>
                  </a:ext>
                </a:extLst>
              </p:cNvPr>
              <p:cNvSpPr txBox="1"/>
              <p:nvPr/>
            </p:nvSpPr>
            <p:spPr>
              <a:xfrm>
                <a:off x="396255" y="10099228"/>
                <a:ext cx="1152128" cy="200055"/>
              </a:xfrm>
              <a:prstGeom prst="rect">
                <a:avLst/>
              </a:prstGeom>
              <a:noFill/>
            </p:spPr>
            <p:txBody>
              <a:bodyPr wrap="square" rtlCol="0">
                <a:spAutoFit/>
              </a:bodyPr>
              <a:lstStyle/>
              <a:p>
                <a:pPr algn="dist"/>
                <a:r>
                  <a:rPr lang="en-US" altLang="zh-CN" sz="700" dirty="0">
                    <a:solidFill>
                      <a:schemeClr val="tx1">
                        <a:lumMod val="50000"/>
                        <a:lumOff val="50000"/>
                      </a:schemeClr>
                    </a:solidFill>
                    <a:latin typeface="Arial" panose="020B0604020202020204" pitchFamily="34" charset="0"/>
                    <a:ea typeface="Droid Sans Fallback" panose="020B0502000000000001" pitchFamily="50" charset="-128"/>
                    <a:cs typeface="Arial" panose="020B0604020202020204" pitchFamily="34" charset="0"/>
                  </a:rPr>
                  <a:t> 18 | VEC Catalog</a:t>
                </a:r>
              </a:p>
            </p:txBody>
          </p:sp>
        </p:grpSp>
        <p:sp>
          <p:nvSpPr>
            <p:cNvPr id="36" name="矩形 35">
              <a:extLst>
                <a:ext uri="{FF2B5EF4-FFF2-40B4-BE49-F238E27FC236}">
                  <a16:creationId xmlns:a16="http://schemas.microsoft.com/office/drawing/2014/main" id="{55400E32-A2AF-9B0C-071D-D6A41EE97FEE}"/>
                </a:ext>
              </a:extLst>
            </p:cNvPr>
            <p:cNvSpPr/>
            <p:nvPr/>
          </p:nvSpPr>
          <p:spPr>
            <a:xfrm>
              <a:off x="0" y="9811196"/>
              <a:ext cx="7562850"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95130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49078" y="1746300"/>
            <a:ext cx="6264696" cy="253916"/>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noFill/>
                <a:latin typeface="Arial" panose="020B0604020202020204" pitchFamily="34" charset="0"/>
                <a:cs typeface="Arial" panose="020B0604020202020204" pitchFamily="34" charset="0"/>
              </a:rPr>
              <a:t>v</a:t>
            </a:r>
            <a:endParaRPr lang="zh-CN" altLang="en-US" dirty="0">
              <a:noFill/>
              <a:latin typeface="Arial" panose="020B0604020202020204" pitchFamily="34" charset="0"/>
              <a:cs typeface="Arial" panose="020B0604020202020204" pitchFamily="34" charset="0"/>
            </a:endParaRPr>
          </a:p>
        </p:txBody>
      </p:sp>
      <p:cxnSp>
        <p:nvCxnSpPr>
          <p:cNvPr id="10" name="直接连接符 9"/>
          <p:cNvCxnSpPr/>
          <p:nvPr/>
        </p:nvCxnSpPr>
        <p:spPr>
          <a:xfrm>
            <a:off x="649077" y="1530276"/>
            <a:ext cx="626469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11" name="组合 10"/>
          <p:cNvGrpSpPr/>
          <p:nvPr/>
        </p:nvGrpSpPr>
        <p:grpSpPr>
          <a:xfrm>
            <a:off x="650181" y="522164"/>
            <a:ext cx="2819235" cy="276999"/>
            <a:chOff x="650181" y="522164"/>
            <a:chExt cx="2819235" cy="276999"/>
          </a:xfrm>
        </p:grpSpPr>
        <p:sp>
          <p:nvSpPr>
            <p:cNvPr id="12" name="TextBox 11"/>
            <p:cNvSpPr txBox="1"/>
            <p:nvPr/>
          </p:nvSpPr>
          <p:spPr>
            <a:xfrm>
              <a:off x="695900" y="522164"/>
              <a:ext cx="2773516" cy="276999"/>
            </a:xfrm>
            <a:prstGeom prst="rect">
              <a:avLst/>
            </a:prstGeom>
            <a:noFill/>
          </p:spPr>
          <p:txBody>
            <a:bodyPr wrap="none" rtlCol="0">
              <a:spAutoFit/>
            </a:bodyPr>
            <a:lstStyle/>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Fuse Selection Guide </a:t>
              </a:r>
              <a:r>
                <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(for reference only)</a:t>
              </a:r>
              <a:endParaRPr lang="zh-CN" altLang="en-US" sz="1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矩形 12"/>
            <p:cNvSpPr/>
            <p:nvPr/>
          </p:nvSpPr>
          <p:spPr>
            <a:xfrm>
              <a:off x="650181" y="552651"/>
              <a:ext cx="45719"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4" name="文本框 15"/>
          <p:cNvSpPr txBox="1"/>
          <p:nvPr/>
        </p:nvSpPr>
        <p:spPr>
          <a:xfrm>
            <a:off x="695900" y="1746300"/>
            <a:ext cx="3012723" cy="246221"/>
          </a:xfrm>
          <a:prstGeom prst="rect">
            <a:avLst/>
          </a:prstGeom>
          <a:noFill/>
          <a:ln w="9525">
            <a:noFill/>
            <a:miter lim="800000"/>
            <a:headEnd/>
            <a:tailEnd/>
          </a:ln>
        </p:spPr>
        <p:txBody>
          <a:bodyPr wrap="square">
            <a:spAutoFit/>
          </a:bodyPr>
          <a:lstStyle>
            <a:defPPr>
              <a:defRPr lang="zh-CN"/>
            </a:defPPr>
            <a:lvl1pPr eaLnBrk="0" hangingPunct="0">
              <a:defRPr sz="2400" b="1">
                <a:latin typeface="Arial" charset="0"/>
              </a:defRPr>
            </a:lvl1pPr>
            <a:lvl2pPr marL="742950" indent="-285750" eaLnBrk="0" hangingPunct="0">
              <a:defRPr b="1">
                <a:latin typeface="Arial" charset="0"/>
              </a:defRPr>
            </a:lvl2pPr>
            <a:lvl3pPr marL="1143000" indent="-228600" eaLnBrk="0" hangingPunct="0">
              <a:defRPr b="1">
                <a:latin typeface="Arial" charset="0"/>
              </a:defRPr>
            </a:lvl3pPr>
            <a:lvl4pPr marL="1600200" indent="-228600" eaLnBrk="0" hangingPunct="0">
              <a:defRPr b="1">
                <a:latin typeface="Arial" charset="0"/>
              </a:defRPr>
            </a:lvl4pPr>
            <a:lvl5pPr marL="2057400" indent="-228600" eaLnBrk="0" hangingPunct="0">
              <a:defRPr b="1">
                <a:latin typeface="Arial" charset="0"/>
              </a:defRPr>
            </a:lvl5pPr>
            <a:lvl6pPr marL="2514600" indent="-228600" eaLnBrk="0" fontAlgn="b" hangingPunct="0">
              <a:spcBef>
                <a:spcPct val="0"/>
              </a:spcBef>
              <a:spcAft>
                <a:spcPct val="0"/>
              </a:spcAft>
              <a:defRPr b="1">
                <a:latin typeface="Arial" charset="0"/>
              </a:defRPr>
            </a:lvl6pPr>
            <a:lvl7pPr marL="2971800" indent="-228600" eaLnBrk="0" fontAlgn="b" hangingPunct="0">
              <a:spcBef>
                <a:spcPct val="0"/>
              </a:spcBef>
              <a:spcAft>
                <a:spcPct val="0"/>
              </a:spcAft>
              <a:defRPr b="1">
                <a:latin typeface="Arial" charset="0"/>
              </a:defRPr>
            </a:lvl7pPr>
            <a:lvl8pPr marL="3429000" indent="-228600" eaLnBrk="0" fontAlgn="b" hangingPunct="0">
              <a:spcBef>
                <a:spcPct val="0"/>
              </a:spcBef>
              <a:spcAft>
                <a:spcPct val="0"/>
              </a:spcAft>
              <a:defRPr b="1">
                <a:latin typeface="Arial" charset="0"/>
              </a:defRPr>
            </a:lvl8pPr>
            <a:lvl9pPr marL="3886200" indent="-228600" eaLnBrk="0" fontAlgn="b" hangingPunct="0">
              <a:spcBef>
                <a:spcPct val="0"/>
              </a:spcBef>
              <a:spcAft>
                <a:spcPct val="0"/>
              </a:spcAft>
              <a:defRPr b="1">
                <a:latin typeface="Arial" charset="0"/>
              </a:defRPr>
            </a:lvl9pPr>
          </a:lstStyle>
          <a:p>
            <a:r>
              <a:rPr lang="en-US" altLang="zh-CN" sz="1000" b="0" dirty="0">
                <a:solidFill>
                  <a:prstClr val="white"/>
                </a:solidFill>
                <a:latin typeface="Arial" panose="020B0604020202020204" pitchFamily="34" charset="0"/>
                <a:ea typeface="微软雅黑" panose="020B0503020204020204" pitchFamily="34" charset="-122"/>
                <a:cs typeface="Arial" panose="020B0604020202020204" pitchFamily="34" charset="0"/>
              </a:rPr>
              <a:t>Fuse selection for transformer protection </a:t>
            </a:r>
            <a:endParaRPr lang="zh-CN" altLang="en-US" sz="1000" b="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436006946"/>
              </p:ext>
            </p:extLst>
          </p:nvPr>
        </p:nvGraphicFramePr>
        <p:xfrm>
          <a:off x="672519" y="3804294"/>
          <a:ext cx="6206691" cy="3535696"/>
        </p:xfrm>
        <a:graphic>
          <a:graphicData uri="http://schemas.openxmlformats.org/drawingml/2006/table">
            <a:tbl>
              <a:tblPr>
                <a:tableStyleId>{073A0DAA-6AF3-43AB-8588-CEC1D06C72B9}</a:tableStyleId>
              </a:tblPr>
              <a:tblGrid>
                <a:gridCol w="2068897">
                  <a:extLst>
                    <a:ext uri="{9D8B030D-6E8A-4147-A177-3AD203B41FA5}">
                      <a16:colId xmlns:a16="http://schemas.microsoft.com/office/drawing/2014/main" val="20000"/>
                    </a:ext>
                  </a:extLst>
                </a:gridCol>
                <a:gridCol w="2068897">
                  <a:extLst>
                    <a:ext uri="{9D8B030D-6E8A-4147-A177-3AD203B41FA5}">
                      <a16:colId xmlns:a16="http://schemas.microsoft.com/office/drawing/2014/main" val="20001"/>
                    </a:ext>
                  </a:extLst>
                </a:gridCol>
                <a:gridCol w="2068897">
                  <a:extLst>
                    <a:ext uri="{9D8B030D-6E8A-4147-A177-3AD203B41FA5}">
                      <a16:colId xmlns:a16="http://schemas.microsoft.com/office/drawing/2014/main" val="20002"/>
                    </a:ext>
                  </a:extLst>
                </a:gridCol>
              </a:tblGrid>
              <a:tr h="220981">
                <a:tc rowSpan="2">
                  <a:txBody>
                    <a:bodyPr/>
                    <a:lstStyle/>
                    <a:p>
                      <a:pPr algn="ctr">
                        <a:lnSpc>
                          <a:spcPts val="1350"/>
                        </a:lnSpc>
                        <a:spcAft>
                          <a:spcPts val="0"/>
                        </a:spcAft>
                      </a:pPr>
                      <a:r>
                        <a:rPr lang="en-US" alt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 Transformer capacity (</a:t>
                      </a:r>
                      <a:r>
                        <a:rPr lang="en-US"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kVA)</a:t>
                      </a:r>
                      <a:endParaRPr 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rgbClr val="139193"/>
                    </a:solidFill>
                  </a:tcPr>
                </a:tc>
                <a:tc>
                  <a:txBody>
                    <a:bodyPr/>
                    <a:lstStyle/>
                    <a:p>
                      <a:pPr algn="ctr">
                        <a:lnSpc>
                          <a:spcPts val="1350"/>
                        </a:lnSpc>
                        <a:spcAft>
                          <a:spcPts val="0"/>
                        </a:spcAft>
                      </a:pPr>
                      <a:r>
                        <a:rPr lang="en-US" alt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Transformer primary</a:t>
                      </a:r>
                      <a:r>
                        <a:rPr lang="en-US" altLang="zh-CN" sz="900" b="0" kern="100" baseline="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 voltage </a:t>
                      </a:r>
                      <a:r>
                        <a:rPr lang="en-US"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7.2kV</a:t>
                      </a:r>
                      <a:endParaRPr 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rgbClr val="139193"/>
                    </a:solidFill>
                  </a:tcPr>
                </a:tc>
                <a:tc>
                  <a:txBody>
                    <a:bodyPr/>
                    <a:lstStyle/>
                    <a:p>
                      <a:pPr algn="ctr">
                        <a:lnSpc>
                          <a:spcPts val="1350"/>
                        </a:lnSpc>
                        <a:spcAft>
                          <a:spcPts val="0"/>
                        </a:spcAft>
                      </a:pPr>
                      <a:r>
                        <a:rPr lang="en-US" alt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Transformer primary voltage </a:t>
                      </a:r>
                      <a:r>
                        <a:rPr lang="en-US"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12kV</a:t>
                      </a:r>
                      <a:endParaRPr 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rgbClr val="139193"/>
                    </a:solidFill>
                  </a:tcPr>
                </a:tc>
                <a:extLst>
                  <a:ext uri="{0D108BD9-81ED-4DB2-BD59-A6C34878D82A}">
                    <a16:rowId xmlns:a16="http://schemas.microsoft.com/office/drawing/2014/main" val="10000"/>
                  </a:ext>
                </a:extLst>
              </a:tr>
              <a:tr h="220981">
                <a:tc vMerge="1">
                  <a:txBody>
                    <a:bodyPr/>
                    <a:lstStyle/>
                    <a:p>
                      <a:endParaRPr lang="zh-CN" altLang="en-US"/>
                    </a:p>
                  </a:txBody>
                  <a:tcPr/>
                </a:tc>
                <a:tc>
                  <a:txBody>
                    <a:bodyPr/>
                    <a:lstStyle/>
                    <a:p>
                      <a:pPr algn="ctr">
                        <a:lnSpc>
                          <a:spcPts val="1350"/>
                        </a:lnSpc>
                        <a:spcAft>
                          <a:spcPts val="0"/>
                        </a:spcAft>
                      </a:pPr>
                      <a:r>
                        <a:rPr lang="en-US" alt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Fuse rated current (</a:t>
                      </a:r>
                      <a:r>
                        <a:rPr lang="en-US"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A)</a:t>
                      </a:r>
                      <a:endParaRPr 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rgbClr val="139193"/>
                    </a:solidFill>
                  </a:tcPr>
                </a:tc>
                <a:tc>
                  <a:txBody>
                    <a:bodyPr/>
                    <a:lstStyle/>
                    <a:p>
                      <a:pPr algn="ctr">
                        <a:lnSpc>
                          <a:spcPts val="1350"/>
                        </a:lnSpc>
                        <a:spcAft>
                          <a:spcPts val="0"/>
                        </a:spcAft>
                      </a:pPr>
                      <a:r>
                        <a:rPr lang="en-US" alt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Fuse rated current (A)</a:t>
                      </a:r>
                      <a:endParaRPr lang="zh-CN" alt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rgbClr val="139193"/>
                    </a:solidFill>
                  </a:tcPr>
                </a:tc>
                <a:extLst>
                  <a:ext uri="{0D108BD9-81ED-4DB2-BD59-A6C34878D82A}">
                    <a16:rowId xmlns:a16="http://schemas.microsoft.com/office/drawing/2014/main" val="10001"/>
                  </a:ext>
                </a:extLst>
              </a:tr>
              <a:tr h="220981">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50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l">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 </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l">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 </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02"/>
                  </a:ext>
                </a:extLst>
              </a:tr>
              <a:tr h="220981">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100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20</a:t>
                      </a:r>
                      <a:endParaRPr lang="zh-CN"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16</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03"/>
                  </a:ext>
                </a:extLst>
              </a:tr>
              <a:tr h="220981">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125</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20</a:t>
                      </a:r>
                      <a:endParaRPr lang="zh-CN"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16</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04"/>
                  </a:ext>
                </a:extLst>
              </a:tr>
              <a:tr h="220981">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160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25</a:t>
                      </a:r>
                      <a:endParaRPr lang="zh-CN"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16</a:t>
                      </a:r>
                      <a:endParaRPr lang="zh-CN"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05"/>
                  </a:ext>
                </a:extLst>
              </a:tr>
              <a:tr h="220981">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200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31.5</a:t>
                      </a:r>
                      <a:endParaRPr lang="zh-CN"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20</a:t>
                      </a:r>
                      <a:endParaRPr lang="zh-CN"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06"/>
                  </a:ext>
                </a:extLst>
              </a:tr>
              <a:tr h="220981">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250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40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25</a:t>
                      </a:r>
                      <a:endParaRPr lang="zh-CN"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07"/>
                  </a:ext>
                </a:extLst>
              </a:tr>
              <a:tr h="220981">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300/315</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50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31.5</a:t>
                      </a:r>
                      <a:endParaRPr lang="zh-CN"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08"/>
                  </a:ext>
                </a:extLst>
              </a:tr>
              <a:tr h="220981">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400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71</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40</a:t>
                      </a:r>
                      <a:endParaRPr lang="zh-CN"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09"/>
                  </a:ext>
                </a:extLst>
              </a:tr>
              <a:tr h="220981">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500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80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50</a:t>
                      </a:r>
                      <a:endParaRPr lang="zh-CN"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10"/>
                  </a:ext>
                </a:extLst>
              </a:tr>
              <a:tr h="220981">
                <a:tc>
                  <a:txBody>
                    <a:bodyPr/>
                    <a:lstStyle/>
                    <a:p>
                      <a:pPr algn="ctr">
                        <a:lnSpc>
                          <a:spcPct val="150000"/>
                        </a:lnSpc>
                        <a:spcAft>
                          <a:spcPts val="0"/>
                        </a:spcAft>
                      </a:pPr>
                      <a:r>
                        <a:rPr lang="en-US"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630</a:t>
                      </a:r>
                      <a:endParaRPr lang="zh-CN"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100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63</a:t>
                      </a:r>
                      <a:endParaRPr lang="zh-CN"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11"/>
                  </a:ext>
                </a:extLst>
              </a:tr>
              <a:tr h="220981">
                <a:tc>
                  <a:txBody>
                    <a:bodyPr/>
                    <a:lstStyle/>
                    <a:p>
                      <a:pPr algn="ctr">
                        <a:lnSpc>
                          <a:spcPct val="150000"/>
                        </a:lnSpc>
                        <a:spcAft>
                          <a:spcPts val="0"/>
                        </a:spcAft>
                      </a:pPr>
                      <a:r>
                        <a:rPr lang="en-US"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800</a:t>
                      </a:r>
                      <a:endParaRPr lang="zh-CN"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140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80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12"/>
                  </a:ext>
                </a:extLst>
              </a:tr>
              <a:tr h="220981">
                <a:tc>
                  <a:txBody>
                    <a:bodyPr/>
                    <a:lstStyle/>
                    <a:p>
                      <a:pPr algn="ctr">
                        <a:lnSpc>
                          <a:spcPct val="150000"/>
                        </a:lnSpc>
                        <a:spcAft>
                          <a:spcPts val="0"/>
                        </a:spcAft>
                      </a:pPr>
                      <a:r>
                        <a:rPr lang="en-US"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1000</a:t>
                      </a:r>
                      <a:endParaRPr lang="zh-CN"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160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100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13"/>
                  </a:ext>
                </a:extLst>
              </a:tr>
              <a:tr h="220981">
                <a:tc>
                  <a:txBody>
                    <a:bodyPr/>
                    <a:lstStyle/>
                    <a:p>
                      <a:pPr algn="ctr">
                        <a:lnSpc>
                          <a:spcPct val="150000"/>
                        </a:lnSpc>
                        <a:spcAft>
                          <a:spcPts val="0"/>
                        </a:spcAft>
                      </a:pPr>
                      <a:r>
                        <a:rPr lang="en-US"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1250</a:t>
                      </a:r>
                      <a:endParaRPr lang="zh-CN"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200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125</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14"/>
                  </a:ext>
                </a:extLst>
              </a:tr>
              <a:tr h="220981">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1600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250</a:t>
                      </a:r>
                      <a:endParaRPr lang="zh-CN"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160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15"/>
                  </a:ext>
                </a:extLst>
              </a:tr>
            </a:tbl>
          </a:graphicData>
        </a:graphic>
      </p:graphicFrame>
      <p:sp>
        <p:nvSpPr>
          <p:cNvPr id="3" name="Rectangle 1"/>
          <p:cNvSpPr>
            <a:spLocks noChangeArrowheads="1"/>
          </p:cNvSpPr>
          <p:nvPr/>
        </p:nvSpPr>
        <p:spPr bwMode="auto">
          <a:xfrm>
            <a:off x="685390" y="2403112"/>
            <a:ext cx="6263593"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lnSpc>
                <a:spcPct val="150000"/>
              </a:lnSpc>
              <a:spcBef>
                <a:spcPct val="0"/>
              </a:spcBef>
              <a:spcAft>
                <a:spcPct val="0"/>
              </a:spcAft>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The selection of fuse for transformer protection shall be coordinated with the protection device of contactor and be able to withstand high inrush current of transformer. The selection principle of rated current is shown in the following table:</a:t>
            </a:r>
            <a:endParaRPr kumimoji="0" lang="en-US" altLang="zh-CN" sz="9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zh-CN" sz="900" b="0" i="0" u="none" strike="noStrike" cap="none" normalizeH="0" baseline="0" dirty="0">
              <a:ln>
                <a:noFill/>
              </a:ln>
              <a:solidFill>
                <a:srgbClr val="0257B2"/>
              </a:solidFill>
              <a:effectLst/>
              <a:latin typeface="Arial" panose="020B0604020202020204" pitchFamily="34" charset="0"/>
              <a:ea typeface="微软雅黑" panose="020B0503020204020204" pitchFamily="34" charset="-122"/>
              <a:cs typeface="Arial" panose="020B0604020202020204" pitchFamily="34" charset="0"/>
            </a:endParaRPr>
          </a:p>
          <a:p>
            <a:pPr defTabSz="914400" eaLnBrk="0" fontAlgn="base" hangingPunct="0">
              <a:lnSpc>
                <a:spcPct val="150000"/>
              </a:lnSpc>
              <a:spcBef>
                <a:spcPct val="0"/>
              </a:spcBef>
              <a:spcAft>
                <a:spcPct val="0"/>
              </a:spcAft>
            </a:pPr>
            <a:r>
              <a:rPr lang="en-US" altLang="zh-CN" sz="1000" dirty="0">
                <a:solidFill>
                  <a:srgbClr val="139193"/>
                </a:solidFill>
                <a:latin typeface="Arial" panose="020B0604020202020204" pitchFamily="34" charset="0"/>
                <a:ea typeface="微软雅黑" panose="020B0503020204020204" pitchFamily="34" charset="-122"/>
                <a:cs typeface="Arial" panose="020B0604020202020204" pitchFamily="34" charset="0"/>
              </a:rPr>
              <a:t>▍</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1000" b="1" i="0" u="none" strike="noStrike" cap="none" normalizeH="0" baseline="0" dirty="0">
                <a:ln>
                  <a:noFill/>
                </a:ln>
                <a:solidFill>
                  <a:srgbClr val="139193"/>
                </a:solidFill>
                <a:effectLst/>
                <a:latin typeface="Arial" panose="020B0604020202020204" pitchFamily="34" charset="0"/>
                <a:ea typeface="微软雅黑" panose="020B0503020204020204" pitchFamily="34" charset="-122"/>
                <a:cs typeface="Arial" panose="020B0604020202020204" pitchFamily="34" charset="0"/>
              </a:rPr>
              <a:t>Transformer</a:t>
            </a:r>
            <a:r>
              <a:rPr kumimoji="0" lang="en-US" altLang="zh-CN" sz="1000" b="1" i="0" u="none" strike="noStrike" cap="none" normalizeH="0" dirty="0">
                <a:ln>
                  <a:noFill/>
                </a:ln>
                <a:solidFill>
                  <a:srgbClr val="139193"/>
                </a:solidFill>
                <a:effectLst/>
                <a:latin typeface="Arial" panose="020B0604020202020204" pitchFamily="34" charset="0"/>
                <a:ea typeface="微软雅黑" panose="020B0503020204020204" pitchFamily="34" charset="-122"/>
                <a:cs typeface="Arial" panose="020B0604020202020204" pitchFamily="34" charset="0"/>
              </a:rPr>
              <a:t> protection fuse selection table</a:t>
            </a:r>
            <a:endParaRPr kumimoji="0" lang="zh-CN" altLang="zh-CN" sz="1000" b="1" i="0" u="none" strike="noStrike" cap="none" normalizeH="0" baseline="0" dirty="0">
              <a:ln>
                <a:noFill/>
              </a:ln>
              <a:solidFill>
                <a:srgbClr val="139193"/>
              </a:solidFill>
              <a:effectLst/>
              <a:latin typeface="Arial" panose="020B0604020202020204" pitchFamily="34" charset="0"/>
              <a:ea typeface="微软雅黑" panose="020B0503020204020204" pitchFamily="34" charset="-122"/>
              <a:cs typeface="Arial" panose="020B0604020202020204" pitchFamily="34" charset="0"/>
            </a:endParaRPr>
          </a:p>
        </p:txBody>
      </p:sp>
      <p:grpSp>
        <p:nvGrpSpPr>
          <p:cNvPr id="16" name="组合 15">
            <a:extLst>
              <a:ext uri="{FF2B5EF4-FFF2-40B4-BE49-F238E27FC236}">
                <a16:creationId xmlns:a16="http://schemas.microsoft.com/office/drawing/2014/main" id="{639C15E0-DB9F-D953-D35E-2FB1CE9461F2}"/>
              </a:ext>
            </a:extLst>
          </p:cNvPr>
          <p:cNvGrpSpPr/>
          <p:nvPr/>
        </p:nvGrpSpPr>
        <p:grpSpPr>
          <a:xfrm>
            <a:off x="0" y="9811196"/>
            <a:ext cx="7562850" cy="488848"/>
            <a:chOff x="0" y="9811196"/>
            <a:chExt cx="7562850" cy="488848"/>
          </a:xfrm>
        </p:grpSpPr>
        <p:sp>
          <p:nvSpPr>
            <p:cNvPr id="18" name="矩形 17">
              <a:extLst>
                <a:ext uri="{FF2B5EF4-FFF2-40B4-BE49-F238E27FC236}">
                  <a16:creationId xmlns:a16="http://schemas.microsoft.com/office/drawing/2014/main" id="{3AB2EF15-30EC-DC9D-544E-DE30424CE141}"/>
                </a:ext>
              </a:extLst>
            </p:cNvPr>
            <p:cNvSpPr/>
            <p:nvPr/>
          </p:nvSpPr>
          <p:spPr>
            <a:xfrm>
              <a:off x="0" y="9811196"/>
              <a:ext cx="7562850"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 name="TextBox 5">
              <a:extLst>
                <a:ext uri="{FF2B5EF4-FFF2-40B4-BE49-F238E27FC236}">
                  <a16:creationId xmlns:a16="http://schemas.microsoft.com/office/drawing/2014/main" id="{9D5CBC85-AE33-969C-DDD4-9F8C1A89626A}"/>
                </a:ext>
              </a:extLst>
            </p:cNvPr>
            <p:cNvSpPr txBox="1"/>
            <p:nvPr/>
          </p:nvSpPr>
          <p:spPr>
            <a:xfrm>
              <a:off x="397049" y="10099989"/>
              <a:ext cx="1234633" cy="200055"/>
            </a:xfrm>
            <a:prstGeom prst="rect">
              <a:avLst/>
            </a:prstGeom>
            <a:noFill/>
          </p:spPr>
          <p:txBody>
            <a:bodyPr wrap="none" rtlCol="0">
              <a:spAutoFit/>
            </a:bodyPr>
            <a:lstStyle/>
            <a:p>
              <a:r>
                <a:rPr lang="en-US" altLang="zh-CN" sz="700" dirty="0">
                  <a:solidFill>
                    <a:srgbClr val="139193"/>
                  </a:solidFill>
                  <a:latin typeface="Arial" panose="020B0604020202020204" pitchFamily="34" charset="0"/>
                  <a:cs typeface="Arial" panose="020B0604020202020204" pitchFamily="34" charset="0"/>
                </a:rPr>
                <a:t>www.leistung-energie.com</a:t>
              </a:r>
              <a:endParaRPr lang="zh-CN" altLang="en-US" sz="700" dirty="0">
                <a:solidFill>
                  <a:srgbClr val="139193"/>
                </a:solidFill>
                <a:latin typeface="Arial" panose="020B0604020202020204" pitchFamily="34" charset="0"/>
                <a:cs typeface="Arial" panose="020B0604020202020204" pitchFamily="34" charset="0"/>
              </a:endParaRPr>
            </a:p>
          </p:txBody>
        </p:sp>
        <p:sp>
          <p:nvSpPr>
            <p:cNvPr id="20" name="TextBox 6">
              <a:extLst>
                <a:ext uri="{FF2B5EF4-FFF2-40B4-BE49-F238E27FC236}">
                  <a16:creationId xmlns:a16="http://schemas.microsoft.com/office/drawing/2014/main" id="{340AE339-6AF4-FC46-F283-25E32E4091A3}"/>
                </a:ext>
              </a:extLst>
            </p:cNvPr>
            <p:cNvSpPr txBox="1"/>
            <p:nvPr/>
          </p:nvSpPr>
          <p:spPr>
            <a:xfrm>
              <a:off x="6013673" y="10099989"/>
              <a:ext cx="1152128" cy="200055"/>
            </a:xfrm>
            <a:prstGeom prst="rect">
              <a:avLst/>
            </a:prstGeom>
            <a:noFill/>
          </p:spPr>
          <p:txBody>
            <a:bodyPr wrap="square" rtlCol="0">
              <a:spAutoFit/>
            </a:bodyPr>
            <a:lstStyle/>
            <a:p>
              <a:pPr algn="dist"/>
              <a:r>
                <a:rPr lang="en-US" altLang="zh-CN" sz="700" dirty="0">
                  <a:solidFill>
                    <a:schemeClr val="tx1">
                      <a:lumMod val="50000"/>
                      <a:lumOff val="50000"/>
                    </a:schemeClr>
                  </a:solidFill>
                  <a:latin typeface="Arial" panose="020B0604020202020204" pitchFamily="34" charset="0"/>
                  <a:ea typeface="Droid Sans Fallback" panose="020B0502000000000001" pitchFamily="50" charset="-128"/>
                  <a:cs typeface="Arial" panose="020B0604020202020204" pitchFamily="34" charset="0"/>
                </a:rPr>
                <a:t>VEC Catalog | 19 </a:t>
              </a:r>
            </a:p>
          </p:txBody>
        </p:sp>
      </p:grpSp>
    </p:spTree>
    <p:extLst>
      <p:ext uri="{BB962C8B-B14F-4D97-AF65-F5344CB8AC3E}">
        <p14:creationId xmlns:p14="http://schemas.microsoft.com/office/powerpoint/2010/main" val="4262466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组合 2051"/>
          <p:cNvGrpSpPr/>
          <p:nvPr/>
        </p:nvGrpSpPr>
        <p:grpSpPr>
          <a:xfrm>
            <a:off x="684287" y="502419"/>
            <a:ext cx="6264696" cy="1027857"/>
            <a:chOff x="684287" y="502419"/>
            <a:chExt cx="6264696" cy="1027857"/>
          </a:xfrm>
        </p:grpSpPr>
        <p:cxnSp>
          <p:nvCxnSpPr>
            <p:cNvPr id="14" name="直接连接符 13"/>
            <p:cNvCxnSpPr/>
            <p:nvPr/>
          </p:nvCxnSpPr>
          <p:spPr>
            <a:xfrm>
              <a:off x="684287" y="1530276"/>
              <a:ext cx="626469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684287" y="502419"/>
              <a:ext cx="625492" cy="307777"/>
            </a:xfrm>
            <a:prstGeom prst="rect">
              <a:avLst/>
            </a:prstGeom>
            <a:noFill/>
          </p:spPr>
          <p:txBody>
            <a:bodyPr wrap="none" rtlCol="0">
              <a:spAutoFit/>
            </a:bodyPr>
            <a:lstStyle/>
            <a:p>
              <a:r>
                <a:rPr lang="en-US" altLang="zh-CN" sz="1400" dirty="0">
                  <a:solidFill>
                    <a:prstClr val="black">
                      <a:lumMod val="50000"/>
                      <a:lumOff val="50000"/>
                    </a:prstClr>
                  </a:solidFill>
                  <a:latin typeface="Segoe UI Light" panose="020B0502040204020203" pitchFamily="34" charset="0"/>
                  <a:cs typeface="Arial" panose="020B0604020202020204" pitchFamily="34" charset="0"/>
                </a:rPr>
                <a:t>Notes</a:t>
              </a:r>
              <a:endParaRPr lang="zh-CN" altLang="en-US" sz="1400" dirty="0">
                <a:solidFill>
                  <a:prstClr val="black">
                    <a:lumMod val="50000"/>
                    <a:lumOff val="50000"/>
                  </a:prstClr>
                </a:solidFill>
                <a:latin typeface="Segoe UI Light" panose="020B0502040204020203" pitchFamily="34" charset="0"/>
                <a:cs typeface="Arial" panose="020B0604020202020204" pitchFamily="34" charset="0"/>
              </a:endParaRPr>
            </a:p>
          </p:txBody>
        </p:sp>
      </p:grpSp>
      <p:grpSp>
        <p:nvGrpSpPr>
          <p:cNvPr id="9" name="组合 8">
            <a:extLst>
              <a:ext uri="{FF2B5EF4-FFF2-40B4-BE49-F238E27FC236}">
                <a16:creationId xmlns:a16="http://schemas.microsoft.com/office/drawing/2014/main" id="{54878A4B-B0E0-952E-54EC-84AC79E1D213}"/>
              </a:ext>
            </a:extLst>
          </p:cNvPr>
          <p:cNvGrpSpPr/>
          <p:nvPr/>
        </p:nvGrpSpPr>
        <p:grpSpPr>
          <a:xfrm>
            <a:off x="0" y="9811196"/>
            <a:ext cx="7562850" cy="488087"/>
            <a:chOff x="0" y="9811196"/>
            <a:chExt cx="7562850" cy="488087"/>
          </a:xfrm>
        </p:grpSpPr>
        <p:grpSp>
          <p:nvGrpSpPr>
            <p:cNvPr id="10" name="组合 9">
              <a:extLst>
                <a:ext uri="{FF2B5EF4-FFF2-40B4-BE49-F238E27FC236}">
                  <a16:creationId xmlns:a16="http://schemas.microsoft.com/office/drawing/2014/main" id="{A15394EE-50BF-D246-C8AB-EE7E9367E3C7}"/>
                </a:ext>
              </a:extLst>
            </p:cNvPr>
            <p:cNvGrpSpPr/>
            <p:nvPr/>
          </p:nvGrpSpPr>
          <p:grpSpPr>
            <a:xfrm>
              <a:off x="399943" y="10099228"/>
              <a:ext cx="6923265" cy="200055"/>
              <a:chOff x="396255" y="10099228"/>
              <a:chExt cx="6923265" cy="200055"/>
            </a:xfrm>
          </p:grpSpPr>
          <p:sp>
            <p:nvSpPr>
              <p:cNvPr id="12" name="TextBox 8">
                <a:extLst>
                  <a:ext uri="{FF2B5EF4-FFF2-40B4-BE49-F238E27FC236}">
                    <a16:creationId xmlns:a16="http://schemas.microsoft.com/office/drawing/2014/main" id="{3FA3D991-28B3-84D5-99B3-DABDE781BDF3}"/>
                  </a:ext>
                </a:extLst>
              </p:cNvPr>
              <p:cNvSpPr txBox="1"/>
              <p:nvPr/>
            </p:nvSpPr>
            <p:spPr>
              <a:xfrm>
                <a:off x="6084887" y="10099228"/>
                <a:ext cx="1234633" cy="200055"/>
              </a:xfrm>
              <a:prstGeom prst="rect">
                <a:avLst/>
              </a:prstGeom>
              <a:noFill/>
            </p:spPr>
            <p:txBody>
              <a:bodyPr wrap="none" rtlCol="0">
                <a:spAutoFit/>
              </a:bodyPr>
              <a:lstStyle/>
              <a:p>
                <a:r>
                  <a:rPr lang="en-US" altLang="zh-CN" sz="700" dirty="0">
                    <a:solidFill>
                      <a:srgbClr val="139193"/>
                    </a:solidFill>
                    <a:latin typeface="Arial" panose="020B0604020202020204" pitchFamily="34" charset="0"/>
                    <a:cs typeface="Arial" panose="020B0604020202020204" pitchFamily="34" charset="0"/>
                  </a:rPr>
                  <a:t>www.leistung-energie.com</a:t>
                </a:r>
                <a:endParaRPr lang="zh-CN" altLang="en-US" sz="700" dirty="0">
                  <a:solidFill>
                    <a:srgbClr val="139193"/>
                  </a:solidFill>
                  <a:latin typeface="Arial" panose="020B0604020202020204" pitchFamily="34" charset="0"/>
                  <a:cs typeface="Arial" panose="020B0604020202020204" pitchFamily="34" charset="0"/>
                </a:endParaRPr>
              </a:p>
            </p:txBody>
          </p:sp>
          <p:sp>
            <p:nvSpPr>
              <p:cNvPr id="13" name="TextBox 7">
                <a:extLst>
                  <a:ext uri="{FF2B5EF4-FFF2-40B4-BE49-F238E27FC236}">
                    <a16:creationId xmlns:a16="http://schemas.microsoft.com/office/drawing/2014/main" id="{588F2ADF-EA8F-B7C6-ECB6-CD6D9B033316}"/>
                  </a:ext>
                </a:extLst>
              </p:cNvPr>
              <p:cNvSpPr txBox="1"/>
              <p:nvPr/>
            </p:nvSpPr>
            <p:spPr>
              <a:xfrm>
                <a:off x="396255" y="10099228"/>
                <a:ext cx="1152128" cy="200055"/>
              </a:xfrm>
              <a:prstGeom prst="rect">
                <a:avLst/>
              </a:prstGeom>
              <a:noFill/>
            </p:spPr>
            <p:txBody>
              <a:bodyPr wrap="square" rtlCol="0">
                <a:spAutoFit/>
              </a:bodyPr>
              <a:lstStyle/>
              <a:p>
                <a:pPr algn="dist"/>
                <a:r>
                  <a:rPr lang="en-US" altLang="zh-CN" sz="700" dirty="0">
                    <a:solidFill>
                      <a:schemeClr val="tx1">
                        <a:lumMod val="50000"/>
                        <a:lumOff val="50000"/>
                      </a:schemeClr>
                    </a:solidFill>
                    <a:latin typeface="Arial" panose="020B0604020202020204" pitchFamily="34" charset="0"/>
                    <a:ea typeface="Droid Sans Fallback" panose="020B0502000000000001" pitchFamily="50" charset="-128"/>
                    <a:cs typeface="Arial" panose="020B0604020202020204" pitchFamily="34" charset="0"/>
                  </a:rPr>
                  <a:t> 20 | VEC Catalog</a:t>
                </a:r>
              </a:p>
            </p:txBody>
          </p:sp>
        </p:grpSp>
        <p:sp>
          <p:nvSpPr>
            <p:cNvPr id="11" name="矩形 10">
              <a:extLst>
                <a:ext uri="{FF2B5EF4-FFF2-40B4-BE49-F238E27FC236}">
                  <a16:creationId xmlns:a16="http://schemas.microsoft.com/office/drawing/2014/main" id="{53E66950-5F34-E9B5-D729-2604B44F4478}"/>
                </a:ext>
              </a:extLst>
            </p:cNvPr>
            <p:cNvSpPr/>
            <p:nvPr/>
          </p:nvSpPr>
          <p:spPr>
            <a:xfrm>
              <a:off x="0" y="9811196"/>
              <a:ext cx="7562850"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2655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C1CA438-FE70-8220-4248-AD3B933882E3}"/>
              </a:ext>
            </a:extLst>
          </p:cNvPr>
          <p:cNvSpPr/>
          <p:nvPr/>
        </p:nvSpPr>
        <p:spPr>
          <a:xfrm>
            <a:off x="6373316" y="1627338"/>
            <a:ext cx="360040" cy="360040"/>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
            <a:extLst>
              <a:ext uri="{FF2B5EF4-FFF2-40B4-BE49-F238E27FC236}">
                <a16:creationId xmlns:a16="http://schemas.microsoft.com/office/drawing/2014/main" id="{D275F1A0-8E3F-AFC8-A405-10C9732C368D}"/>
              </a:ext>
            </a:extLst>
          </p:cNvPr>
          <p:cNvSpPr txBox="1"/>
          <p:nvPr/>
        </p:nvSpPr>
        <p:spPr>
          <a:xfrm>
            <a:off x="1797640" y="770126"/>
            <a:ext cx="1297150" cy="400110"/>
          </a:xfrm>
          <a:prstGeom prst="rect">
            <a:avLst/>
          </a:prstGeom>
          <a:noFill/>
        </p:spPr>
        <p:txBody>
          <a:bodyPr wrap="none" rtlCol="0">
            <a:spAutoFit/>
          </a:bodyPr>
          <a:lstStyle/>
          <a:p>
            <a:r>
              <a:rPr lang="en-US" altLang="zh-CN" sz="2000" b="1" dirty="0">
                <a:solidFill>
                  <a:schemeClr val="tx1">
                    <a:lumMod val="75000"/>
                    <a:lumOff val="25000"/>
                  </a:schemeClr>
                </a:solidFill>
                <a:latin typeface="Arial" panose="020B0604020202020204" pitchFamily="34" charset="0"/>
                <a:cs typeface="Arial" panose="020B0604020202020204" pitchFamily="34" charset="0"/>
              </a:rPr>
              <a:t>Contents</a:t>
            </a:r>
            <a:endParaRPr lang="zh-CN" altLang="en-US" sz="2000" b="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6" name="直接连接符 5">
            <a:extLst>
              <a:ext uri="{FF2B5EF4-FFF2-40B4-BE49-F238E27FC236}">
                <a16:creationId xmlns:a16="http://schemas.microsoft.com/office/drawing/2014/main" id="{EC869344-CAB3-FC02-FE88-A5D6D919231A}"/>
              </a:ext>
            </a:extLst>
          </p:cNvPr>
          <p:cNvCxnSpPr>
            <a:cxnSpLocks/>
          </p:cNvCxnSpPr>
          <p:nvPr/>
        </p:nvCxnSpPr>
        <p:spPr>
          <a:xfrm>
            <a:off x="1836415" y="1386260"/>
            <a:ext cx="48969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12">
            <a:extLst>
              <a:ext uri="{FF2B5EF4-FFF2-40B4-BE49-F238E27FC236}">
                <a16:creationId xmlns:a16="http://schemas.microsoft.com/office/drawing/2014/main" id="{5D89BBA4-BA4D-54D0-F545-AF8604C6DD10}"/>
              </a:ext>
            </a:extLst>
          </p:cNvPr>
          <p:cNvSpPr txBox="1"/>
          <p:nvPr/>
        </p:nvSpPr>
        <p:spPr>
          <a:xfrm>
            <a:off x="1797640" y="1386260"/>
            <a:ext cx="3965982" cy="5888984"/>
          </a:xfrm>
          <a:prstGeom prst="rect">
            <a:avLst/>
          </a:prstGeom>
          <a:noFill/>
        </p:spPr>
        <p:txBody>
          <a:bodyPr wrap="square" rtlCol="0">
            <a:spAutoFit/>
          </a:bodyPr>
          <a:lstStyle>
            <a:defPPr>
              <a:defRPr lang="zh-CN"/>
            </a:defPPr>
            <a:lvl1pPr algn="dist" defTabSz="1043305">
              <a:lnSpc>
                <a:spcPct val="250000"/>
              </a:lnSpc>
              <a:defRPr sz="105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521335" defTabSz="1043305"/>
            <a:lvl3pPr marL="1043305" defTabSz="1043305"/>
            <a:lvl4pPr marL="1564640" defTabSz="1043305"/>
            <a:lvl5pPr marL="2085975" defTabSz="1043305"/>
            <a:lvl6pPr marL="2607945" defTabSz="1043305"/>
            <a:lvl7pPr marL="3129280" defTabSz="1043305"/>
            <a:lvl8pPr marL="3650615" defTabSz="1043305"/>
            <a:lvl9pPr marL="4171950" defTabSz="1043305"/>
          </a:lstStyle>
          <a:p>
            <a:pPr algn="l">
              <a:lnSpc>
                <a:spcPct val="320000"/>
              </a:lnSpc>
            </a:pPr>
            <a:r>
              <a:rPr lang="en-US" altLang="zh-CN" sz="1200" b="1" dirty="0">
                <a:solidFill>
                  <a:srgbClr val="139193"/>
                </a:solidFill>
              </a:rPr>
              <a:t>Outline</a:t>
            </a:r>
          </a:p>
          <a:p>
            <a:pPr algn="l">
              <a:lnSpc>
                <a:spcPct val="320000"/>
              </a:lnSpc>
            </a:pPr>
            <a:r>
              <a:rPr lang="en-US" altLang="zh-CN" sz="1200" b="1" dirty="0">
                <a:solidFill>
                  <a:srgbClr val="139193"/>
                </a:solidFill>
              </a:rPr>
              <a:t>Technical Features</a:t>
            </a:r>
          </a:p>
          <a:p>
            <a:pPr algn="l">
              <a:lnSpc>
                <a:spcPct val="320000"/>
              </a:lnSpc>
            </a:pPr>
            <a:r>
              <a:rPr lang="en-US" altLang="zh-CN" sz="1200" b="1" dirty="0">
                <a:solidFill>
                  <a:srgbClr val="139193"/>
                </a:solidFill>
              </a:rPr>
              <a:t>Structural Features</a:t>
            </a:r>
          </a:p>
          <a:p>
            <a:pPr algn="l">
              <a:lnSpc>
                <a:spcPct val="320000"/>
              </a:lnSpc>
            </a:pPr>
            <a:r>
              <a:rPr lang="en-US" altLang="zh-CN" sz="1200" b="1" dirty="0">
                <a:solidFill>
                  <a:srgbClr val="139193"/>
                </a:solidFill>
              </a:rPr>
              <a:t>Technical Parameters</a:t>
            </a:r>
          </a:p>
          <a:p>
            <a:pPr algn="l">
              <a:lnSpc>
                <a:spcPct val="320000"/>
              </a:lnSpc>
            </a:pPr>
            <a:r>
              <a:rPr lang="en-US" altLang="zh-CN" sz="1200" b="1" dirty="0">
                <a:solidFill>
                  <a:srgbClr val="139193"/>
                </a:solidFill>
              </a:rPr>
              <a:t>Product Models</a:t>
            </a:r>
          </a:p>
          <a:p>
            <a:pPr algn="l">
              <a:lnSpc>
                <a:spcPct val="320000"/>
              </a:lnSpc>
            </a:pPr>
            <a:r>
              <a:rPr lang="en-US" altLang="zh-CN" sz="1200" b="1" dirty="0">
                <a:solidFill>
                  <a:srgbClr val="139193"/>
                </a:solidFill>
              </a:rPr>
              <a:t>Ordering Instructions</a:t>
            </a:r>
          </a:p>
          <a:p>
            <a:pPr algn="l">
              <a:lnSpc>
                <a:spcPct val="320000"/>
              </a:lnSpc>
            </a:pPr>
            <a:r>
              <a:rPr lang="en-US" altLang="zh-CN" sz="1200" b="1" dirty="0">
                <a:solidFill>
                  <a:srgbClr val="139193"/>
                </a:solidFill>
              </a:rPr>
              <a:t>Electrical Control Wiring</a:t>
            </a:r>
          </a:p>
          <a:p>
            <a:pPr algn="l">
              <a:lnSpc>
                <a:spcPct val="320000"/>
              </a:lnSpc>
            </a:pPr>
            <a:r>
              <a:rPr lang="en-US" altLang="zh-CN" sz="1200" b="1" dirty="0">
                <a:solidFill>
                  <a:srgbClr val="139193"/>
                </a:solidFill>
              </a:rPr>
              <a:t>Outline Dimension Drawing</a:t>
            </a:r>
          </a:p>
          <a:p>
            <a:pPr algn="l">
              <a:lnSpc>
                <a:spcPct val="320000"/>
              </a:lnSpc>
            </a:pPr>
            <a:r>
              <a:rPr lang="en-US" altLang="zh-CN" sz="1200" b="1" dirty="0">
                <a:solidFill>
                  <a:srgbClr val="139193"/>
                </a:solidFill>
              </a:rPr>
              <a:t>Fuse Selection Guide</a:t>
            </a:r>
          </a:p>
          <a:p>
            <a:pPr algn="l">
              <a:lnSpc>
                <a:spcPct val="320000"/>
              </a:lnSpc>
            </a:pPr>
            <a:r>
              <a:rPr lang="en-US" altLang="zh-CN" sz="1200" b="1" dirty="0">
                <a:solidFill>
                  <a:srgbClr val="139193"/>
                </a:solidFill>
              </a:rPr>
              <a:t>Notes</a:t>
            </a:r>
          </a:p>
        </p:txBody>
      </p:sp>
      <p:sp>
        <p:nvSpPr>
          <p:cNvPr id="12" name="矩形 11">
            <a:extLst>
              <a:ext uri="{FF2B5EF4-FFF2-40B4-BE49-F238E27FC236}">
                <a16:creationId xmlns:a16="http://schemas.microsoft.com/office/drawing/2014/main" id="{54E9492A-E8F7-3A7F-00CB-0A14F973B284}"/>
              </a:ext>
            </a:extLst>
          </p:cNvPr>
          <p:cNvSpPr/>
          <p:nvPr/>
        </p:nvSpPr>
        <p:spPr>
          <a:xfrm>
            <a:off x="6373316" y="2228455"/>
            <a:ext cx="360040" cy="360040"/>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655D83ED-0A21-6CFD-5F71-2367C4A8B00C}"/>
              </a:ext>
            </a:extLst>
          </p:cNvPr>
          <p:cNvSpPr/>
          <p:nvPr/>
        </p:nvSpPr>
        <p:spPr>
          <a:xfrm>
            <a:off x="6373316" y="2808786"/>
            <a:ext cx="360040" cy="360040"/>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E41A5769-B2F6-FA36-8B34-4B16F11D0BD6}"/>
              </a:ext>
            </a:extLst>
          </p:cNvPr>
          <p:cNvSpPr/>
          <p:nvPr/>
        </p:nvSpPr>
        <p:spPr>
          <a:xfrm>
            <a:off x="6373316" y="3389117"/>
            <a:ext cx="360040" cy="360040"/>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202F3AD-1683-DE74-98DC-9CF9B72DDBBD}"/>
              </a:ext>
            </a:extLst>
          </p:cNvPr>
          <p:cNvSpPr/>
          <p:nvPr/>
        </p:nvSpPr>
        <p:spPr>
          <a:xfrm>
            <a:off x="6373316" y="3966935"/>
            <a:ext cx="360040" cy="360040"/>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946EE1A0-2BEC-36FD-34F5-59FE6C1866D6}"/>
              </a:ext>
            </a:extLst>
          </p:cNvPr>
          <p:cNvSpPr/>
          <p:nvPr/>
        </p:nvSpPr>
        <p:spPr>
          <a:xfrm>
            <a:off x="6373316" y="4571567"/>
            <a:ext cx="360040" cy="360040"/>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55BDB20-1DDB-B23D-1BAA-35B51AAE940D}"/>
              </a:ext>
            </a:extLst>
          </p:cNvPr>
          <p:cNvSpPr/>
          <p:nvPr/>
        </p:nvSpPr>
        <p:spPr>
          <a:xfrm>
            <a:off x="6373316" y="5158936"/>
            <a:ext cx="360040" cy="360040"/>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BAE5D1DF-2367-D228-5341-3D2F68EEEC05}"/>
              </a:ext>
            </a:extLst>
          </p:cNvPr>
          <p:cNvSpPr/>
          <p:nvPr/>
        </p:nvSpPr>
        <p:spPr>
          <a:xfrm>
            <a:off x="6373316" y="5731465"/>
            <a:ext cx="360040" cy="360040"/>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83EB5049-9F88-2CF4-75C6-91E4BA246C6E}"/>
              </a:ext>
            </a:extLst>
          </p:cNvPr>
          <p:cNvSpPr/>
          <p:nvPr/>
        </p:nvSpPr>
        <p:spPr>
          <a:xfrm>
            <a:off x="6373316" y="6303994"/>
            <a:ext cx="360040" cy="360040"/>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88C6AD18-B803-F209-0FC8-27EB7C59B15C}"/>
              </a:ext>
            </a:extLst>
          </p:cNvPr>
          <p:cNvSpPr/>
          <p:nvPr/>
        </p:nvSpPr>
        <p:spPr>
          <a:xfrm>
            <a:off x="6373316" y="6908231"/>
            <a:ext cx="360040" cy="360040"/>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EF62A3B4-B8A2-5FC4-7B2C-824F1D3977EB}"/>
              </a:ext>
            </a:extLst>
          </p:cNvPr>
          <p:cNvSpPr/>
          <p:nvPr/>
        </p:nvSpPr>
        <p:spPr>
          <a:xfrm>
            <a:off x="6373316" y="748506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D7D169C1-4497-3260-3D9E-EC981CFEF338}"/>
              </a:ext>
            </a:extLst>
          </p:cNvPr>
          <p:cNvSpPr/>
          <p:nvPr/>
        </p:nvSpPr>
        <p:spPr>
          <a:xfrm>
            <a:off x="6373316" y="8078769"/>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C0B5C700-5C35-0D63-6D41-E745EF4DA2F5}"/>
              </a:ext>
            </a:extLst>
          </p:cNvPr>
          <p:cNvSpPr/>
          <p:nvPr/>
        </p:nvSpPr>
        <p:spPr>
          <a:xfrm>
            <a:off x="6373316" y="8664208"/>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2">
            <a:extLst>
              <a:ext uri="{FF2B5EF4-FFF2-40B4-BE49-F238E27FC236}">
                <a16:creationId xmlns:a16="http://schemas.microsoft.com/office/drawing/2014/main" id="{FDEB8D46-3D51-ED93-5CD2-6F6E801C8CB0}"/>
              </a:ext>
            </a:extLst>
          </p:cNvPr>
          <p:cNvSpPr txBox="1"/>
          <p:nvPr/>
        </p:nvSpPr>
        <p:spPr>
          <a:xfrm>
            <a:off x="6373316" y="1386259"/>
            <a:ext cx="360040" cy="5888984"/>
          </a:xfrm>
          <a:prstGeom prst="rect">
            <a:avLst/>
          </a:prstGeom>
          <a:noFill/>
        </p:spPr>
        <p:txBody>
          <a:bodyPr wrap="square" rtlCol="0">
            <a:spAutoFit/>
          </a:bodyPr>
          <a:lstStyle>
            <a:defPPr>
              <a:defRPr lang="zh-CN"/>
            </a:defPPr>
            <a:lvl1pPr algn="dist" defTabSz="1043305">
              <a:lnSpc>
                <a:spcPct val="250000"/>
              </a:lnSpc>
              <a:defRPr sz="105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521335" defTabSz="1043305"/>
            <a:lvl3pPr marL="1043305" defTabSz="1043305"/>
            <a:lvl4pPr marL="1564640" defTabSz="1043305"/>
            <a:lvl5pPr marL="2085975" defTabSz="1043305"/>
            <a:lvl6pPr marL="2607945" defTabSz="1043305"/>
            <a:lvl7pPr marL="3129280" defTabSz="1043305"/>
            <a:lvl8pPr marL="3650615" defTabSz="1043305"/>
            <a:lvl9pPr marL="4171950" defTabSz="1043305"/>
          </a:lstStyle>
          <a:p>
            <a:pPr algn="ctr">
              <a:lnSpc>
                <a:spcPct val="320000"/>
              </a:lnSpc>
            </a:pPr>
            <a:r>
              <a:rPr lang="en-US" altLang="zh-CN" sz="1200" b="1" dirty="0">
                <a:solidFill>
                  <a:schemeClr val="bg1"/>
                </a:solidFill>
              </a:rPr>
              <a:t>4</a:t>
            </a:r>
          </a:p>
          <a:p>
            <a:pPr algn="ctr">
              <a:lnSpc>
                <a:spcPct val="320000"/>
              </a:lnSpc>
            </a:pPr>
            <a:r>
              <a:rPr lang="en-US" altLang="zh-CN" sz="1200" b="1" dirty="0">
                <a:solidFill>
                  <a:schemeClr val="bg1"/>
                </a:solidFill>
              </a:rPr>
              <a:t>5</a:t>
            </a:r>
          </a:p>
          <a:p>
            <a:pPr algn="ctr">
              <a:lnSpc>
                <a:spcPct val="320000"/>
              </a:lnSpc>
            </a:pPr>
            <a:r>
              <a:rPr lang="en-US" altLang="zh-CN" sz="1200" b="1" dirty="0">
                <a:solidFill>
                  <a:schemeClr val="bg1"/>
                </a:solidFill>
              </a:rPr>
              <a:t>6</a:t>
            </a:r>
          </a:p>
          <a:p>
            <a:pPr algn="ctr">
              <a:lnSpc>
                <a:spcPct val="320000"/>
              </a:lnSpc>
            </a:pPr>
            <a:r>
              <a:rPr lang="en-US" altLang="zh-CN" sz="1200" b="1" dirty="0">
                <a:solidFill>
                  <a:schemeClr val="bg1"/>
                </a:solidFill>
              </a:rPr>
              <a:t>7</a:t>
            </a:r>
          </a:p>
          <a:p>
            <a:pPr algn="ctr">
              <a:lnSpc>
                <a:spcPct val="320000"/>
              </a:lnSpc>
            </a:pPr>
            <a:r>
              <a:rPr lang="en-US" altLang="zh-CN" sz="1200" b="1" dirty="0">
                <a:solidFill>
                  <a:schemeClr val="bg1"/>
                </a:solidFill>
              </a:rPr>
              <a:t>9</a:t>
            </a:r>
          </a:p>
          <a:p>
            <a:pPr algn="ctr">
              <a:lnSpc>
                <a:spcPct val="320000"/>
              </a:lnSpc>
            </a:pPr>
            <a:r>
              <a:rPr lang="en-US" altLang="zh-CN" sz="1200" b="1" dirty="0">
                <a:solidFill>
                  <a:schemeClr val="bg1"/>
                </a:solidFill>
              </a:rPr>
              <a:t>10</a:t>
            </a:r>
          </a:p>
          <a:p>
            <a:pPr algn="ctr">
              <a:lnSpc>
                <a:spcPct val="320000"/>
              </a:lnSpc>
            </a:pPr>
            <a:r>
              <a:rPr lang="en-US" altLang="zh-CN" sz="1200" b="1" dirty="0">
                <a:solidFill>
                  <a:schemeClr val="bg1"/>
                </a:solidFill>
              </a:rPr>
              <a:t>11</a:t>
            </a:r>
          </a:p>
          <a:p>
            <a:pPr algn="ctr">
              <a:lnSpc>
                <a:spcPct val="320000"/>
              </a:lnSpc>
            </a:pPr>
            <a:r>
              <a:rPr lang="en-US" altLang="zh-CN" sz="1200" b="1" dirty="0">
                <a:solidFill>
                  <a:schemeClr val="bg1"/>
                </a:solidFill>
              </a:rPr>
              <a:t>15</a:t>
            </a:r>
          </a:p>
          <a:p>
            <a:pPr algn="ctr">
              <a:lnSpc>
                <a:spcPct val="320000"/>
              </a:lnSpc>
            </a:pPr>
            <a:r>
              <a:rPr lang="en-US" altLang="zh-CN" sz="1200" b="1" dirty="0">
                <a:solidFill>
                  <a:schemeClr val="bg1"/>
                </a:solidFill>
              </a:rPr>
              <a:t>18</a:t>
            </a:r>
          </a:p>
          <a:p>
            <a:pPr algn="ctr">
              <a:lnSpc>
                <a:spcPct val="320000"/>
              </a:lnSpc>
            </a:pPr>
            <a:r>
              <a:rPr lang="en-US" altLang="zh-CN" sz="1200" b="1" dirty="0">
                <a:solidFill>
                  <a:schemeClr val="bg1"/>
                </a:solidFill>
              </a:rPr>
              <a:t>20</a:t>
            </a:r>
          </a:p>
        </p:txBody>
      </p:sp>
      <p:grpSp>
        <p:nvGrpSpPr>
          <p:cNvPr id="25" name="组合 24">
            <a:extLst>
              <a:ext uri="{FF2B5EF4-FFF2-40B4-BE49-F238E27FC236}">
                <a16:creationId xmlns:a16="http://schemas.microsoft.com/office/drawing/2014/main" id="{2162CE45-0D35-9B90-496D-4CA29B75248B}"/>
              </a:ext>
            </a:extLst>
          </p:cNvPr>
          <p:cNvGrpSpPr/>
          <p:nvPr/>
        </p:nvGrpSpPr>
        <p:grpSpPr>
          <a:xfrm>
            <a:off x="0" y="9811196"/>
            <a:ext cx="7562850" cy="488848"/>
            <a:chOff x="0" y="9811196"/>
            <a:chExt cx="7562850" cy="488848"/>
          </a:xfrm>
        </p:grpSpPr>
        <p:sp>
          <p:nvSpPr>
            <p:cNvPr id="26" name="矩形 25">
              <a:extLst>
                <a:ext uri="{FF2B5EF4-FFF2-40B4-BE49-F238E27FC236}">
                  <a16:creationId xmlns:a16="http://schemas.microsoft.com/office/drawing/2014/main" id="{5503AAAD-8DBD-04A2-C72E-75DBF49F8963}"/>
                </a:ext>
              </a:extLst>
            </p:cNvPr>
            <p:cNvSpPr/>
            <p:nvPr/>
          </p:nvSpPr>
          <p:spPr>
            <a:xfrm>
              <a:off x="0" y="9811196"/>
              <a:ext cx="7562850"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7" name="TextBox 5">
              <a:extLst>
                <a:ext uri="{FF2B5EF4-FFF2-40B4-BE49-F238E27FC236}">
                  <a16:creationId xmlns:a16="http://schemas.microsoft.com/office/drawing/2014/main" id="{7AD2BB99-EA55-5D4C-0BB9-A44227E59C00}"/>
                </a:ext>
              </a:extLst>
            </p:cNvPr>
            <p:cNvSpPr txBox="1"/>
            <p:nvPr/>
          </p:nvSpPr>
          <p:spPr>
            <a:xfrm>
              <a:off x="397049" y="10099989"/>
              <a:ext cx="1234633" cy="200055"/>
            </a:xfrm>
            <a:prstGeom prst="rect">
              <a:avLst/>
            </a:prstGeom>
            <a:noFill/>
          </p:spPr>
          <p:txBody>
            <a:bodyPr wrap="none" rtlCol="0">
              <a:spAutoFit/>
            </a:bodyPr>
            <a:lstStyle/>
            <a:p>
              <a:r>
                <a:rPr lang="en-US" altLang="zh-CN" sz="700" dirty="0">
                  <a:solidFill>
                    <a:srgbClr val="139193"/>
                  </a:solidFill>
                  <a:latin typeface="Arial" panose="020B0604020202020204" pitchFamily="34" charset="0"/>
                  <a:cs typeface="Arial" panose="020B0604020202020204" pitchFamily="34" charset="0"/>
                </a:rPr>
                <a:t>www.leistung-energie.com</a:t>
              </a:r>
              <a:endParaRPr lang="zh-CN" altLang="en-US" sz="700" dirty="0">
                <a:solidFill>
                  <a:srgbClr val="139193"/>
                </a:solidFill>
                <a:latin typeface="Arial" panose="020B0604020202020204" pitchFamily="34" charset="0"/>
                <a:cs typeface="Arial" panose="020B0604020202020204" pitchFamily="34" charset="0"/>
              </a:endParaRPr>
            </a:p>
          </p:txBody>
        </p:sp>
        <p:sp>
          <p:nvSpPr>
            <p:cNvPr id="28" name="TextBox 6">
              <a:extLst>
                <a:ext uri="{FF2B5EF4-FFF2-40B4-BE49-F238E27FC236}">
                  <a16:creationId xmlns:a16="http://schemas.microsoft.com/office/drawing/2014/main" id="{154DCFB2-3C75-5E2F-6252-A278D0C0A6E7}"/>
                </a:ext>
              </a:extLst>
            </p:cNvPr>
            <p:cNvSpPr txBox="1"/>
            <p:nvPr/>
          </p:nvSpPr>
          <p:spPr>
            <a:xfrm>
              <a:off x="6013673" y="10099989"/>
              <a:ext cx="1152128" cy="200055"/>
            </a:xfrm>
            <a:prstGeom prst="rect">
              <a:avLst/>
            </a:prstGeom>
            <a:noFill/>
          </p:spPr>
          <p:txBody>
            <a:bodyPr wrap="square" rtlCol="0">
              <a:spAutoFit/>
            </a:bodyPr>
            <a:lstStyle/>
            <a:p>
              <a:pPr algn="dist"/>
              <a:r>
                <a:rPr lang="en-US" altLang="zh-CN" sz="700" dirty="0">
                  <a:solidFill>
                    <a:schemeClr val="tx1">
                      <a:lumMod val="50000"/>
                      <a:lumOff val="50000"/>
                    </a:schemeClr>
                  </a:solidFill>
                  <a:latin typeface="Arial" panose="020B0604020202020204" pitchFamily="34" charset="0"/>
                  <a:ea typeface="Droid Sans Fallback" panose="020B0502000000000001" pitchFamily="50" charset="-128"/>
                  <a:cs typeface="Arial" panose="020B0604020202020204" pitchFamily="34" charset="0"/>
                </a:rPr>
                <a:t>VEC Catalog</a:t>
              </a:r>
            </a:p>
          </p:txBody>
        </p:sp>
      </p:grpSp>
    </p:spTree>
    <p:extLst>
      <p:ext uri="{BB962C8B-B14F-4D97-AF65-F5344CB8AC3E}">
        <p14:creationId xmlns:p14="http://schemas.microsoft.com/office/powerpoint/2010/main" val="2717159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D33B8F0B-E03C-482A-81BB-E0C5A85F81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22"/>
            <a:ext cx="7561263" cy="10689956"/>
          </a:xfrm>
          <a:prstGeom prst="rect">
            <a:avLst/>
          </a:prstGeom>
        </p:spPr>
      </p:pic>
      <p:sp>
        <p:nvSpPr>
          <p:cNvPr id="26" name="文本框 25">
            <a:extLst>
              <a:ext uri="{FF2B5EF4-FFF2-40B4-BE49-F238E27FC236}">
                <a16:creationId xmlns:a16="http://schemas.microsoft.com/office/drawing/2014/main" id="{8734C807-9984-4139-8B1A-E47936849C9D}"/>
              </a:ext>
            </a:extLst>
          </p:cNvPr>
          <p:cNvSpPr txBox="1"/>
          <p:nvPr/>
        </p:nvSpPr>
        <p:spPr>
          <a:xfrm>
            <a:off x="6913850" y="3546500"/>
            <a:ext cx="323165" cy="2266005"/>
          </a:xfrm>
          <a:prstGeom prst="rect">
            <a:avLst/>
          </a:prstGeom>
          <a:noFill/>
        </p:spPr>
        <p:txBody>
          <a:bodyPr vert="eaVert" wrap="none" rtlCol="0">
            <a:spAutoFit/>
          </a:bodyPr>
          <a:lstStyle/>
          <a:p>
            <a:r>
              <a:rPr lang="de-DE" altLang="zh-CN" sz="900" dirty="0">
                <a:latin typeface="Arial" panose="020B0604020202020204" pitchFamily="34" charset="0"/>
                <a:cs typeface="Arial" panose="020B0604020202020204" pitchFamily="34" charset="0"/>
              </a:rPr>
              <a:t>Leistung Energie/Catalog/VEC/202204/EN</a:t>
            </a:r>
            <a:endParaRPr lang="zh-CN" altLang="en-US" sz="900" dirty="0">
              <a:latin typeface="Arial" panose="020B0604020202020204" pitchFamily="34" charset="0"/>
              <a:cs typeface="Arial" panose="020B0604020202020204" pitchFamily="34" charset="0"/>
            </a:endParaRPr>
          </a:p>
        </p:txBody>
      </p:sp>
      <p:sp>
        <p:nvSpPr>
          <p:cNvPr id="27" name="矩形 26">
            <a:extLst>
              <a:ext uri="{FF2B5EF4-FFF2-40B4-BE49-F238E27FC236}">
                <a16:creationId xmlns:a16="http://schemas.microsoft.com/office/drawing/2014/main" id="{E2398B55-BD5A-4351-8E25-F2F4048B8136}"/>
              </a:ext>
            </a:extLst>
          </p:cNvPr>
          <p:cNvSpPr/>
          <p:nvPr/>
        </p:nvSpPr>
        <p:spPr>
          <a:xfrm>
            <a:off x="3907080" y="8083004"/>
            <a:ext cx="3168352" cy="2160240"/>
          </a:xfrm>
          <a:prstGeom prst="rect">
            <a:avLst/>
          </a:prstGeom>
          <a:solidFill>
            <a:schemeClr val="bg1"/>
          </a:solidFill>
          <a:ln w="19050">
            <a:solidFill>
              <a:srgbClr val="13919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BE8082E8-39F5-4B4C-9433-52E9A60E5CA4}"/>
              </a:ext>
            </a:extLst>
          </p:cNvPr>
          <p:cNvSpPr txBox="1"/>
          <p:nvPr/>
        </p:nvSpPr>
        <p:spPr>
          <a:xfrm>
            <a:off x="3996655" y="8155012"/>
            <a:ext cx="965329" cy="246221"/>
          </a:xfrm>
          <a:prstGeom prst="rect">
            <a:avLst/>
          </a:prstGeom>
          <a:noFill/>
        </p:spPr>
        <p:txBody>
          <a:bodyPr wrap="none" rtlCol="0">
            <a:spAutoFit/>
          </a:bodyPr>
          <a:lstStyle/>
          <a:p>
            <a:r>
              <a:rPr lang="en-US" altLang="zh-CN" sz="1000" dirty="0">
                <a:solidFill>
                  <a:srgbClr val="139193"/>
                </a:solidFill>
                <a:latin typeface="Arial" panose="020B0604020202020204" pitchFamily="34" charset="0"/>
                <a:cs typeface="Arial" panose="020B0604020202020204" pitchFamily="34" charset="0"/>
              </a:rPr>
              <a:t>Distributed by</a:t>
            </a:r>
            <a:endParaRPr lang="zh-CN" altLang="en-US" sz="1000" dirty="0">
              <a:solidFill>
                <a:srgbClr val="13919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683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A683E58A-EA6E-4808-95C9-30782007C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37" y="7146900"/>
            <a:ext cx="2125706" cy="2304233"/>
          </a:xfrm>
          <a:prstGeom prst="rect">
            <a:avLst/>
          </a:prstGeom>
        </p:spPr>
      </p:pic>
      <p:pic>
        <p:nvPicPr>
          <p:cNvPr id="20" name="图片 19">
            <a:extLst>
              <a:ext uri="{FF2B5EF4-FFF2-40B4-BE49-F238E27FC236}">
                <a16:creationId xmlns:a16="http://schemas.microsoft.com/office/drawing/2014/main" id="{8917DBB4-D930-4ACB-A652-79FE9147D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038" y="4375299"/>
            <a:ext cx="1853613" cy="2772108"/>
          </a:xfrm>
          <a:prstGeom prst="rect">
            <a:avLst/>
          </a:prstGeom>
        </p:spPr>
      </p:pic>
      <p:pic>
        <p:nvPicPr>
          <p:cNvPr id="12" name="图片 11">
            <a:extLst>
              <a:ext uri="{FF2B5EF4-FFF2-40B4-BE49-F238E27FC236}">
                <a16:creationId xmlns:a16="http://schemas.microsoft.com/office/drawing/2014/main" id="{327A9B3F-9D6F-4836-A658-609F8064EE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897" y="2021052"/>
            <a:ext cx="2086076" cy="2280318"/>
          </a:xfrm>
          <a:prstGeom prst="rect">
            <a:avLst/>
          </a:prstGeom>
        </p:spPr>
      </p:pic>
      <p:sp>
        <p:nvSpPr>
          <p:cNvPr id="15" name="TextBox 14"/>
          <p:cNvSpPr txBox="1"/>
          <p:nvPr/>
        </p:nvSpPr>
        <p:spPr>
          <a:xfrm>
            <a:off x="3708623" y="8010996"/>
            <a:ext cx="3012363" cy="810478"/>
          </a:xfrm>
          <a:prstGeom prst="rect">
            <a:avLst/>
          </a:prstGeom>
          <a:noFill/>
        </p:spPr>
        <p:txBody>
          <a:bodyPr wrap="square" rtlCol="0">
            <a:spAutoFit/>
          </a:bodyPr>
          <a:lstStyle/>
          <a:p>
            <a:pPr>
              <a:lnSpc>
                <a:spcPts val="1350"/>
              </a:lnSpc>
            </a:pPr>
            <a:r>
              <a:rPr lang="en-US"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rPr>
              <a:t>▍Application Field</a:t>
            </a:r>
            <a:endParaRPr lang="zh-CN"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endParaRP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Power station</a:t>
            </a: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Power distribution network</a:t>
            </a: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Industrial systems (petrochemicals, metallurgy, etc.)</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TextBox 13"/>
          <p:cNvSpPr txBox="1"/>
          <p:nvPr/>
        </p:nvSpPr>
        <p:spPr>
          <a:xfrm>
            <a:off x="3708623" y="2245559"/>
            <a:ext cx="3205150" cy="4401205"/>
          </a:xfrm>
          <a:prstGeom prst="rect">
            <a:avLst/>
          </a:prstGeom>
          <a:noFill/>
        </p:spPr>
        <p:txBody>
          <a:bodyPr wrap="square" rtlCol="0">
            <a:spAutoFit/>
          </a:bodyPr>
          <a:lstStyle/>
          <a:p>
            <a:pPr>
              <a:lnSpc>
                <a:spcPts val="1350"/>
              </a:lnSpc>
            </a:pPr>
            <a:r>
              <a:rPr lang="en-US"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rPr>
              <a:t>▍</a:t>
            </a:r>
            <a:r>
              <a:rPr lang="en-US" altLang="zh-CN" sz="900" dirty="0">
                <a:solidFill>
                  <a:srgbClr val="004098"/>
                </a:solidFill>
                <a:latin typeface="Arial" panose="020B0604020202020204" pitchFamily="34" charset="0"/>
                <a:ea typeface="微软雅黑" panose="020B0503020204020204" pitchFamily="34" charset="-122"/>
                <a:cs typeface="Arial" panose="020B0604020202020204" pitchFamily="34" charset="0"/>
              </a:rPr>
              <a:t> </a:t>
            </a: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VEC vacuum contactor &amp; fuse combination unit is an indoor switchgear developed by Leistung Energie, with rated voltage of 3.6 ~ 12kV working in three-phase AC distribution system.</a:t>
            </a: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VEC vacuum contactor &amp; fuse combination unit has passed the whole set of type testing.</a:t>
            </a: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There are full specification series of  VEC vacuum contactor &amp; fuse combination products, reaching the internal advanced level.</a:t>
            </a: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Design and manufacture of  VEC vacuum contactor &amp; fuse combination unit is in full conformity with the standards of GB, DL, IEC, DIN VDE and other advanced industrialized countries.</a:t>
            </a: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VEC vacuum contactor &amp; fuse combination unit is mainly used to control and protect high voltage motors, transformers and capacitor banks, which require frequent start-up .</a:t>
            </a: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VEC vacuum contactor &amp; fuse combination products have reasonable structure, compact size, light weight, long mechanical life, high reliability, low cut-off current value and long electrical life. It is a high-performance, maintenance-free vacuum contactor &amp; fuse combination unit.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649077" y="1530276"/>
            <a:ext cx="626469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13" name="组合 12"/>
          <p:cNvGrpSpPr/>
          <p:nvPr/>
        </p:nvGrpSpPr>
        <p:grpSpPr>
          <a:xfrm>
            <a:off x="650181" y="522164"/>
            <a:ext cx="716095" cy="276999"/>
            <a:chOff x="650181" y="522164"/>
            <a:chExt cx="716095" cy="276999"/>
          </a:xfrm>
        </p:grpSpPr>
        <p:sp>
          <p:nvSpPr>
            <p:cNvPr id="8" name="TextBox 7"/>
            <p:cNvSpPr txBox="1"/>
            <p:nvPr/>
          </p:nvSpPr>
          <p:spPr>
            <a:xfrm>
              <a:off x="695900" y="522164"/>
              <a:ext cx="670376" cy="276999"/>
            </a:xfrm>
            <a:prstGeom prst="rect">
              <a:avLst/>
            </a:prstGeom>
            <a:noFill/>
          </p:spPr>
          <p:txBody>
            <a:bodyPr wrap="none" rtlCol="0">
              <a:spAutoFit/>
            </a:bodyPr>
            <a:lstStyle/>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Outline</a:t>
              </a:r>
              <a:endParaRPr lang="zh-CN"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矩形 10"/>
            <p:cNvSpPr/>
            <p:nvPr/>
          </p:nvSpPr>
          <p:spPr>
            <a:xfrm>
              <a:off x="650181" y="552651"/>
              <a:ext cx="45719"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grpSp>
      <p:grpSp>
        <p:nvGrpSpPr>
          <p:cNvPr id="16" name="组合 15">
            <a:extLst>
              <a:ext uri="{FF2B5EF4-FFF2-40B4-BE49-F238E27FC236}">
                <a16:creationId xmlns:a16="http://schemas.microsoft.com/office/drawing/2014/main" id="{6A886563-1931-73D9-4231-2437A0EF2A7C}"/>
              </a:ext>
            </a:extLst>
          </p:cNvPr>
          <p:cNvGrpSpPr/>
          <p:nvPr/>
        </p:nvGrpSpPr>
        <p:grpSpPr>
          <a:xfrm>
            <a:off x="0" y="9811196"/>
            <a:ext cx="7562850" cy="488087"/>
            <a:chOff x="0" y="9811196"/>
            <a:chExt cx="7562850" cy="488087"/>
          </a:xfrm>
        </p:grpSpPr>
        <p:grpSp>
          <p:nvGrpSpPr>
            <p:cNvPr id="17" name="组合 16">
              <a:extLst>
                <a:ext uri="{FF2B5EF4-FFF2-40B4-BE49-F238E27FC236}">
                  <a16:creationId xmlns:a16="http://schemas.microsoft.com/office/drawing/2014/main" id="{E1A9FA30-B17C-F2D0-C2EB-FE1458ECD261}"/>
                </a:ext>
              </a:extLst>
            </p:cNvPr>
            <p:cNvGrpSpPr/>
            <p:nvPr/>
          </p:nvGrpSpPr>
          <p:grpSpPr>
            <a:xfrm>
              <a:off x="399943" y="10099228"/>
              <a:ext cx="6923265" cy="200055"/>
              <a:chOff x="396255" y="10099228"/>
              <a:chExt cx="6923265" cy="200055"/>
            </a:xfrm>
          </p:grpSpPr>
          <p:sp>
            <p:nvSpPr>
              <p:cNvPr id="19" name="TextBox 8">
                <a:extLst>
                  <a:ext uri="{FF2B5EF4-FFF2-40B4-BE49-F238E27FC236}">
                    <a16:creationId xmlns:a16="http://schemas.microsoft.com/office/drawing/2014/main" id="{C14F8EEF-F07D-5504-A59C-C2ADD4E4D810}"/>
                  </a:ext>
                </a:extLst>
              </p:cNvPr>
              <p:cNvSpPr txBox="1"/>
              <p:nvPr/>
            </p:nvSpPr>
            <p:spPr>
              <a:xfrm>
                <a:off x="6084887" y="10099228"/>
                <a:ext cx="1234633" cy="200055"/>
              </a:xfrm>
              <a:prstGeom prst="rect">
                <a:avLst/>
              </a:prstGeom>
              <a:noFill/>
            </p:spPr>
            <p:txBody>
              <a:bodyPr wrap="none" rtlCol="0">
                <a:spAutoFit/>
              </a:bodyPr>
              <a:lstStyle/>
              <a:p>
                <a:r>
                  <a:rPr lang="en-US" altLang="zh-CN" sz="700" dirty="0">
                    <a:solidFill>
                      <a:srgbClr val="139193"/>
                    </a:solidFill>
                    <a:latin typeface="Arial" panose="020B0604020202020204" pitchFamily="34" charset="0"/>
                    <a:cs typeface="Arial" panose="020B0604020202020204" pitchFamily="34" charset="0"/>
                  </a:rPr>
                  <a:t>www.leistung-energie.com</a:t>
                </a:r>
                <a:endParaRPr lang="zh-CN" altLang="en-US" sz="700" dirty="0">
                  <a:solidFill>
                    <a:srgbClr val="139193"/>
                  </a:solidFill>
                  <a:latin typeface="Arial" panose="020B0604020202020204" pitchFamily="34" charset="0"/>
                  <a:cs typeface="Arial" panose="020B0604020202020204" pitchFamily="34" charset="0"/>
                </a:endParaRPr>
              </a:p>
            </p:txBody>
          </p:sp>
          <p:sp>
            <p:nvSpPr>
              <p:cNvPr id="21" name="TextBox 7">
                <a:extLst>
                  <a:ext uri="{FF2B5EF4-FFF2-40B4-BE49-F238E27FC236}">
                    <a16:creationId xmlns:a16="http://schemas.microsoft.com/office/drawing/2014/main" id="{7F513A2B-067C-E57D-3829-5CBF99C1D8BA}"/>
                  </a:ext>
                </a:extLst>
              </p:cNvPr>
              <p:cNvSpPr txBox="1"/>
              <p:nvPr/>
            </p:nvSpPr>
            <p:spPr>
              <a:xfrm>
                <a:off x="396255" y="10099228"/>
                <a:ext cx="1152128" cy="200055"/>
              </a:xfrm>
              <a:prstGeom prst="rect">
                <a:avLst/>
              </a:prstGeom>
              <a:noFill/>
            </p:spPr>
            <p:txBody>
              <a:bodyPr wrap="square" rtlCol="0">
                <a:spAutoFit/>
              </a:bodyPr>
              <a:lstStyle/>
              <a:p>
                <a:pPr algn="dist"/>
                <a:r>
                  <a:rPr lang="en-US" altLang="zh-CN" sz="700" dirty="0">
                    <a:solidFill>
                      <a:schemeClr val="tx1">
                        <a:lumMod val="50000"/>
                        <a:lumOff val="50000"/>
                      </a:schemeClr>
                    </a:solidFill>
                    <a:latin typeface="Arial" panose="020B0604020202020204" pitchFamily="34" charset="0"/>
                    <a:ea typeface="Droid Sans Fallback" panose="020B0502000000000001" pitchFamily="50" charset="-128"/>
                    <a:cs typeface="Arial" panose="020B0604020202020204" pitchFamily="34" charset="0"/>
                  </a:rPr>
                  <a:t> 4 | VEC Catalog</a:t>
                </a:r>
              </a:p>
            </p:txBody>
          </p:sp>
        </p:grpSp>
        <p:sp>
          <p:nvSpPr>
            <p:cNvPr id="18" name="矩形 17">
              <a:extLst>
                <a:ext uri="{FF2B5EF4-FFF2-40B4-BE49-F238E27FC236}">
                  <a16:creationId xmlns:a16="http://schemas.microsoft.com/office/drawing/2014/main" id="{F0A366E1-908B-61D2-506D-2456E7910292}"/>
                </a:ext>
              </a:extLst>
            </p:cNvPr>
            <p:cNvSpPr/>
            <p:nvPr/>
          </p:nvSpPr>
          <p:spPr>
            <a:xfrm>
              <a:off x="0" y="9811196"/>
              <a:ext cx="7562850"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1867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833280" y="1864487"/>
            <a:ext cx="4080493" cy="7812395"/>
          </a:xfrm>
          <a:prstGeom prst="rect">
            <a:avLst/>
          </a:prstGeom>
          <a:noFill/>
        </p:spPr>
        <p:txBody>
          <a:bodyPr wrap="square" rtlCol="0">
            <a:spAutoFit/>
          </a:bodyPr>
          <a:lstStyle/>
          <a:p>
            <a:pPr>
              <a:lnSpc>
                <a:spcPts val="1350"/>
              </a:lnSpc>
            </a:pPr>
            <a:r>
              <a:rPr lang="en-US"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rPr>
              <a:t>▍ Application Environmental Conditions</a:t>
            </a:r>
            <a:endParaRPr lang="zh-CN" altLang="en-US" sz="900" dirty="0">
              <a:solidFill>
                <a:srgbClr val="139193"/>
              </a:solidFill>
              <a:latin typeface="Arial" panose="020B0604020202020204" pitchFamily="34" charset="0"/>
              <a:ea typeface="微软雅黑" panose="020B0503020204020204" pitchFamily="34" charset="-122"/>
              <a:cs typeface="Arial" panose="020B0604020202020204" pitchFamily="34" charset="0"/>
            </a:endParaRP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Ambient temperature</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Max. +40℃, Min. -15℃, Average daily temperature </a:t>
            </a:r>
            <a:r>
              <a:rPr lang="en-US" altLang="zh-CN" sz="9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 </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+35℃</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Environmental humidity</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a:lnSpc>
                <a:spcPts val="135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Average daily relative humidity </a:t>
            </a:r>
            <a:r>
              <a:rPr lang="en-US" altLang="zh-CN" sz="9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95%</a:t>
            </a:r>
          </a:p>
          <a:p>
            <a:pPr>
              <a:lnSpc>
                <a:spcPts val="135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Average monthly relative   humidity </a:t>
            </a:r>
            <a:r>
              <a:rPr lang="en-US" altLang="zh-CN" sz="9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 </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90%</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Maximum altitude</a:t>
            </a: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1000m</a:t>
            </a: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Seismic intensity</a:t>
            </a: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no more than 8 degrees </a:t>
            </a: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VEC vacuum contactor &amp; fuse combination unit is designed according to the normal operating environment conditions and should be installed in a place without fire, explosion hazard, and serious pollution, with no chemical corrosive gas and fierce vibration. Consultation should be held between both users and manufacturers if actual operating conditions are different from normal.</a:t>
            </a:r>
          </a:p>
          <a:p>
            <a:pPr marL="171450" indent="-171450">
              <a:lnSpc>
                <a:spcPts val="1350"/>
              </a:lnSpc>
              <a:buFont typeface="Arial" panose="020B0604020202020204" pitchFamily="34" charset="0"/>
              <a:buChar char="•"/>
            </a:pPr>
            <a:endPar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a:lnSpc>
                <a:spcPts val="1350"/>
              </a:lnSpc>
            </a:pPr>
            <a:endPar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a:lnSpc>
                <a:spcPts val="1350"/>
              </a:lnSpc>
            </a:pPr>
            <a:r>
              <a:rPr lang="en-US"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rPr>
              <a:t>▍Application Area</a:t>
            </a:r>
          </a:p>
          <a:p>
            <a:pPr marL="108000" indent="-10800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VEC vacuum contactor &amp; fuse combination unit is widely used in power distribution sites which require frequent operation, such as industry, power plant, oil drilling platform etc., to provide reliable control and protection for electrical equipment. In combination with a fuse capable of breaking a wide range of short-circuit fault current and its current limiting effect, VEC can be used in circuits with short-circuit capacity up to 1000 MVA.</a:t>
            </a:r>
          </a:p>
          <a:p>
            <a:pPr marL="108000" indent="-10800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VEC vacuum contactor &amp; fuse combination unit is equipped with high-performance vacuum </a:t>
            </a:r>
            <a:r>
              <a:rPr lang="en-US" altLang="zh-CN" sz="900" dirty="0">
                <a:solidFill>
                  <a:srgbClr val="333333"/>
                </a:solidFill>
                <a:latin typeface="Arial" panose="020B0604020202020204" pitchFamily="34" charset="0"/>
                <a:ea typeface="Microsoft YaHei" panose="020B0503020204020204" pitchFamily="34" charset="-122"/>
                <a:cs typeface="Arial" panose="020B0604020202020204" pitchFamily="34" charset="0"/>
              </a:rPr>
              <a:t>interrupter</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which enables VEC to be used with fuse to control and protect motors, capacitor and transformer banks etc. under extremely harsh conditions. </a:t>
            </a:r>
          </a:p>
          <a:p>
            <a:pPr>
              <a:lnSpc>
                <a:spcPts val="1350"/>
              </a:lnSpc>
            </a:pPr>
            <a:endPar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a:lnSpc>
                <a:spcPts val="1350"/>
              </a:lnSpc>
            </a:pPr>
            <a:endPar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a:lnSpc>
                <a:spcPts val="1350"/>
              </a:lnSpc>
            </a:pPr>
            <a:r>
              <a:rPr lang="en-US"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rPr>
              <a:t>▍Main Technical Features</a:t>
            </a: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Low chopping current of 0.3A results in an extremely low operating voltage</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Extremely long mechanical and electrical life, up to 1,000,000 electrical self-holding operation cycles , and 300,000 mechanical self-holding operation cycles </a:t>
            </a: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Maintenance-free operation system</a:t>
            </a: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Meet the requirements of remote operation </a:t>
            </a: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It can cooperate with microcomputer-based integrated protection relay to realize selective actions</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Rated breaking current and take-over current up to 4000A </a:t>
            </a:r>
          </a:p>
          <a:p>
            <a:pPr marL="171450" indent="-17145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 fuse tripping device is equipped to avoid phase-deficiency operation of the load </a:t>
            </a:r>
          </a:p>
          <a:p>
            <a:pPr>
              <a:lnSpc>
                <a:spcPts val="1350"/>
              </a:lnSpc>
            </a:pP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4" name="直接连接符 13"/>
          <p:cNvCxnSpPr/>
          <p:nvPr/>
        </p:nvCxnSpPr>
        <p:spPr>
          <a:xfrm>
            <a:off x="649077" y="1530276"/>
            <a:ext cx="626469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15" name="组合 14"/>
          <p:cNvGrpSpPr/>
          <p:nvPr/>
        </p:nvGrpSpPr>
        <p:grpSpPr>
          <a:xfrm>
            <a:off x="650181" y="522164"/>
            <a:ext cx="1564020" cy="276999"/>
            <a:chOff x="650181" y="522164"/>
            <a:chExt cx="1564020" cy="276999"/>
          </a:xfrm>
        </p:grpSpPr>
        <p:sp>
          <p:nvSpPr>
            <p:cNvPr id="16" name="TextBox 15"/>
            <p:cNvSpPr txBox="1"/>
            <p:nvPr/>
          </p:nvSpPr>
          <p:spPr>
            <a:xfrm>
              <a:off x="695900" y="522164"/>
              <a:ext cx="1518301" cy="276999"/>
            </a:xfrm>
            <a:prstGeom prst="rect">
              <a:avLst/>
            </a:prstGeom>
            <a:noFill/>
          </p:spPr>
          <p:txBody>
            <a:bodyPr wrap="none" rtlCol="0">
              <a:spAutoFit/>
            </a:bodyPr>
            <a:lstStyle/>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Technical Features</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矩形 16"/>
            <p:cNvSpPr/>
            <p:nvPr/>
          </p:nvSpPr>
          <p:spPr>
            <a:xfrm>
              <a:off x="650181" y="552651"/>
              <a:ext cx="45719"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9" name="组合 18"/>
          <p:cNvGrpSpPr/>
          <p:nvPr/>
        </p:nvGrpSpPr>
        <p:grpSpPr>
          <a:xfrm>
            <a:off x="673040" y="1890316"/>
            <a:ext cx="2160240" cy="7512403"/>
            <a:chOff x="673040" y="1960578"/>
            <a:chExt cx="2160240" cy="7512403"/>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040" y="4985940"/>
              <a:ext cx="2160240" cy="1440880"/>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040" y="1960578"/>
              <a:ext cx="2160240" cy="1440880"/>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040" y="6498108"/>
              <a:ext cx="2160240" cy="1440880"/>
            </a:xfrm>
            <a:prstGeom prst="rect">
              <a:avLst/>
            </a:prstGeom>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040" y="3473772"/>
              <a:ext cx="2160240" cy="1440880"/>
            </a:xfrm>
            <a:prstGeom prst="rect">
              <a:avLst/>
            </a:prstGeom>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040" y="8032101"/>
              <a:ext cx="2160240" cy="1440880"/>
            </a:xfrm>
            <a:prstGeom prst="rect">
              <a:avLst/>
            </a:prstGeom>
          </p:spPr>
        </p:pic>
      </p:grpSp>
      <p:grpSp>
        <p:nvGrpSpPr>
          <p:cNvPr id="18" name="组合 17">
            <a:extLst>
              <a:ext uri="{FF2B5EF4-FFF2-40B4-BE49-F238E27FC236}">
                <a16:creationId xmlns:a16="http://schemas.microsoft.com/office/drawing/2014/main" id="{42C005DC-DFE7-5BC7-D6B3-434C8D798ABC}"/>
              </a:ext>
            </a:extLst>
          </p:cNvPr>
          <p:cNvGrpSpPr/>
          <p:nvPr/>
        </p:nvGrpSpPr>
        <p:grpSpPr>
          <a:xfrm>
            <a:off x="0" y="9811196"/>
            <a:ext cx="7562850" cy="488848"/>
            <a:chOff x="0" y="9811196"/>
            <a:chExt cx="7562850" cy="488848"/>
          </a:xfrm>
        </p:grpSpPr>
        <p:sp>
          <p:nvSpPr>
            <p:cNvPr id="25" name="矩形 24">
              <a:extLst>
                <a:ext uri="{FF2B5EF4-FFF2-40B4-BE49-F238E27FC236}">
                  <a16:creationId xmlns:a16="http://schemas.microsoft.com/office/drawing/2014/main" id="{5C2E0481-5151-ECA6-4FF8-62E2C247CB3D}"/>
                </a:ext>
              </a:extLst>
            </p:cNvPr>
            <p:cNvSpPr/>
            <p:nvPr/>
          </p:nvSpPr>
          <p:spPr>
            <a:xfrm>
              <a:off x="0" y="9811196"/>
              <a:ext cx="7562850"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 name="TextBox 5">
              <a:extLst>
                <a:ext uri="{FF2B5EF4-FFF2-40B4-BE49-F238E27FC236}">
                  <a16:creationId xmlns:a16="http://schemas.microsoft.com/office/drawing/2014/main" id="{5019E614-28B4-E629-2C83-3436AA19E4AF}"/>
                </a:ext>
              </a:extLst>
            </p:cNvPr>
            <p:cNvSpPr txBox="1"/>
            <p:nvPr/>
          </p:nvSpPr>
          <p:spPr>
            <a:xfrm>
              <a:off x="397049" y="10099989"/>
              <a:ext cx="1234633" cy="200055"/>
            </a:xfrm>
            <a:prstGeom prst="rect">
              <a:avLst/>
            </a:prstGeom>
            <a:noFill/>
          </p:spPr>
          <p:txBody>
            <a:bodyPr wrap="none" rtlCol="0">
              <a:spAutoFit/>
            </a:bodyPr>
            <a:lstStyle/>
            <a:p>
              <a:r>
                <a:rPr lang="en-US" altLang="zh-CN" sz="700" dirty="0">
                  <a:solidFill>
                    <a:srgbClr val="139193"/>
                  </a:solidFill>
                  <a:latin typeface="Arial" panose="020B0604020202020204" pitchFamily="34" charset="0"/>
                  <a:cs typeface="Arial" panose="020B0604020202020204" pitchFamily="34" charset="0"/>
                </a:rPr>
                <a:t>www.leistung-energie.com</a:t>
              </a:r>
              <a:endParaRPr lang="zh-CN" altLang="en-US" sz="700" dirty="0">
                <a:solidFill>
                  <a:srgbClr val="139193"/>
                </a:solidFill>
                <a:latin typeface="Arial" panose="020B0604020202020204" pitchFamily="34" charset="0"/>
                <a:cs typeface="Arial" panose="020B0604020202020204" pitchFamily="34" charset="0"/>
              </a:endParaRPr>
            </a:p>
          </p:txBody>
        </p:sp>
        <p:sp>
          <p:nvSpPr>
            <p:cNvPr id="27" name="TextBox 6">
              <a:extLst>
                <a:ext uri="{FF2B5EF4-FFF2-40B4-BE49-F238E27FC236}">
                  <a16:creationId xmlns:a16="http://schemas.microsoft.com/office/drawing/2014/main" id="{12E7D3DF-D067-8018-BD60-45E20CCF4F91}"/>
                </a:ext>
              </a:extLst>
            </p:cNvPr>
            <p:cNvSpPr txBox="1"/>
            <p:nvPr/>
          </p:nvSpPr>
          <p:spPr>
            <a:xfrm>
              <a:off x="6013673" y="10099989"/>
              <a:ext cx="1152128" cy="200055"/>
            </a:xfrm>
            <a:prstGeom prst="rect">
              <a:avLst/>
            </a:prstGeom>
            <a:noFill/>
          </p:spPr>
          <p:txBody>
            <a:bodyPr wrap="square" rtlCol="0">
              <a:spAutoFit/>
            </a:bodyPr>
            <a:lstStyle/>
            <a:p>
              <a:pPr algn="dist"/>
              <a:r>
                <a:rPr lang="en-US" altLang="zh-CN" sz="700" dirty="0">
                  <a:solidFill>
                    <a:schemeClr val="tx1">
                      <a:lumMod val="50000"/>
                      <a:lumOff val="50000"/>
                    </a:schemeClr>
                  </a:solidFill>
                  <a:latin typeface="Arial" panose="020B0604020202020204" pitchFamily="34" charset="0"/>
                  <a:ea typeface="Droid Sans Fallback" panose="020B0502000000000001" pitchFamily="50" charset="-128"/>
                  <a:cs typeface="Arial" panose="020B0604020202020204" pitchFamily="34" charset="0"/>
                </a:rPr>
                <a:t>VEC Catalog | 5 </a:t>
              </a:r>
            </a:p>
          </p:txBody>
        </p:sp>
      </p:grpSp>
    </p:spTree>
    <p:extLst>
      <p:ext uri="{BB962C8B-B14F-4D97-AF65-F5344CB8AC3E}">
        <p14:creationId xmlns:p14="http://schemas.microsoft.com/office/powerpoint/2010/main" val="3693515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649077" y="1530276"/>
            <a:ext cx="626469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10" name="组合 9"/>
          <p:cNvGrpSpPr/>
          <p:nvPr/>
        </p:nvGrpSpPr>
        <p:grpSpPr>
          <a:xfrm>
            <a:off x="650181" y="522164"/>
            <a:ext cx="1536833" cy="276999"/>
            <a:chOff x="650181" y="522164"/>
            <a:chExt cx="1536833" cy="276999"/>
          </a:xfrm>
        </p:grpSpPr>
        <p:sp>
          <p:nvSpPr>
            <p:cNvPr id="11" name="TextBox 10"/>
            <p:cNvSpPr txBox="1"/>
            <p:nvPr/>
          </p:nvSpPr>
          <p:spPr>
            <a:xfrm>
              <a:off x="695900" y="522164"/>
              <a:ext cx="1491114" cy="276999"/>
            </a:xfrm>
            <a:prstGeom prst="rect">
              <a:avLst/>
            </a:prstGeom>
            <a:noFill/>
          </p:spPr>
          <p:txBody>
            <a:bodyPr wrap="none" rtlCol="0">
              <a:spAutoFit/>
            </a:bodyPr>
            <a:lstStyle/>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Structural Features</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650181" y="552651"/>
              <a:ext cx="45719"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5013" t="53049" r="61731"/>
          <a:stretch/>
        </p:blipFill>
        <p:spPr>
          <a:xfrm>
            <a:off x="671611" y="2394252"/>
            <a:ext cx="2373600" cy="3270784"/>
          </a:xfrm>
          <a:prstGeom prst="rect">
            <a:avLst/>
          </a:prstGeom>
        </p:spPr>
      </p:pic>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l="50000" t="57723" r="7737" b="1"/>
          <a:stretch/>
        </p:blipFill>
        <p:spPr>
          <a:xfrm>
            <a:off x="686525" y="5778748"/>
            <a:ext cx="2802586" cy="2736304"/>
          </a:xfrm>
          <a:prstGeom prst="rect">
            <a:avLst/>
          </a:prstGeom>
        </p:spPr>
      </p:pic>
      <p:sp>
        <p:nvSpPr>
          <p:cNvPr id="15" name="TextBox 14"/>
          <p:cNvSpPr txBox="1"/>
          <p:nvPr/>
        </p:nvSpPr>
        <p:spPr>
          <a:xfrm>
            <a:off x="649076" y="8803084"/>
            <a:ext cx="2840035" cy="439736"/>
          </a:xfrm>
          <a:prstGeom prst="rect">
            <a:avLst/>
          </a:prstGeom>
          <a:solidFill>
            <a:schemeClr val="bg1">
              <a:lumMod val="95000"/>
            </a:schemeClr>
          </a:solidFill>
        </p:spPr>
        <p:txBody>
          <a:bodyPr wrap="square" rtlCol="0">
            <a:spAutoFit/>
          </a:bodyPr>
          <a:lstStyle/>
          <a:p>
            <a:pPr>
              <a:lnSpc>
                <a:spcPct val="150000"/>
              </a:lnSpc>
            </a:pPr>
            <a:r>
              <a:rPr lang="en-US" altLang="zh-CN" sz="800" dirty="0">
                <a:solidFill>
                  <a:srgbClr val="139193"/>
                </a:solidFill>
                <a:latin typeface="Arial" panose="020B0604020202020204" pitchFamily="34" charset="0"/>
                <a:ea typeface="微软雅黑" panose="020B0503020204020204" pitchFamily="34" charset="-122"/>
                <a:cs typeface="Arial" panose="020B0604020202020204" pitchFamily="34" charset="0"/>
              </a:rPr>
              <a:t>▍</a:t>
            </a:r>
          </a:p>
          <a:p>
            <a:pPr>
              <a:lnSpc>
                <a:spcPct val="150000"/>
              </a:lnSpc>
            </a:pP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Note</a:t>
            </a:r>
            <a:r>
              <a:rPr lang="zh-CN" altLang="en-US"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VEC Structure chart</a:t>
            </a:r>
          </a:p>
        </p:txBody>
      </p:sp>
      <p:sp>
        <p:nvSpPr>
          <p:cNvPr id="8" name="TextBox 7"/>
          <p:cNvSpPr txBox="1"/>
          <p:nvPr/>
        </p:nvSpPr>
        <p:spPr>
          <a:xfrm>
            <a:off x="3420591" y="1760661"/>
            <a:ext cx="3709206" cy="7273786"/>
          </a:xfrm>
          <a:prstGeom prst="rect">
            <a:avLst/>
          </a:prstGeom>
          <a:noFill/>
        </p:spPr>
        <p:txBody>
          <a:bodyPr wrap="square" rtlCol="0">
            <a:spAutoFit/>
          </a:bodyPr>
          <a:lstStyle/>
          <a:p>
            <a:pPr>
              <a:lnSpc>
                <a:spcPts val="1350"/>
              </a:lnSpc>
            </a:pPr>
            <a:r>
              <a:rPr lang="en-US"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rPr>
              <a:t>▍Structural Features</a:t>
            </a:r>
          </a:p>
          <a:p>
            <a:pPr>
              <a:lnSpc>
                <a:spcPts val="1350"/>
              </a:lnSpc>
            </a:pPr>
            <a:endParaRPr lang="en-US" altLang="zh-CN" sz="900" dirty="0">
              <a:solidFill>
                <a:srgbClr val="0257B2"/>
              </a:solidFill>
              <a:latin typeface="Arial" panose="020B0604020202020204" pitchFamily="34" charset="0"/>
              <a:ea typeface="微软雅黑" panose="020B0503020204020204" pitchFamily="34" charset="-122"/>
              <a:cs typeface="Arial" panose="020B0604020202020204" pitchFamily="34" charset="0"/>
            </a:endParaRPr>
          </a:p>
          <a:p>
            <a:pPr>
              <a:lnSpc>
                <a:spcPts val="1350"/>
              </a:lnSpc>
            </a:pPr>
            <a:r>
              <a:rPr lang="en-US"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rPr>
              <a:t>Withdrawable type of VEC vacuum contactor &amp; fuse combination unit</a:t>
            </a:r>
            <a:endParaRPr lang="zh-CN" altLang="en-US" sz="900" dirty="0">
              <a:solidFill>
                <a:srgbClr val="139193"/>
              </a:solidFill>
              <a:latin typeface="Arial" panose="020B0604020202020204" pitchFamily="34" charset="0"/>
              <a:ea typeface="微软雅黑" panose="020B0503020204020204" pitchFamily="34" charset="-122"/>
              <a:cs typeface="Arial" panose="020B0604020202020204" pitchFamily="34" charset="0"/>
            </a:endParaRPr>
          </a:p>
          <a:p>
            <a:pPr marL="108000" indent="-10800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Products include vacuum interrupter, operating mechanism, control electromagnet, wide voltage power supply module, main circuit fuse and other auxiliary components. All have reasonable structure and high reliabilities.</a:t>
            </a:r>
          </a:p>
          <a:p>
            <a:pPr marL="108000" indent="-10800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Two modes available: electrical self-holding or mechanical self-holding.</a:t>
            </a:r>
          </a:p>
          <a:p>
            <a:pPr marL="108000" indent="-10800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Mid-set withdrawable cabinet with 650mm wide switchgear cabinet, compact design meets the space requirements.</a:t>
            </a:r>
          </a:p>
          <a:p>
            <a:pPr marL="108000" indent="-10800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Physical dimension is completely consistent with the VEP handcart, and the "five prevention" interlocking position is the same as that of the circuit breaker switchgear, with a purpose of convenient interchange.</a:t>
            </a:r>
          </a:p>
          <a:p>
            <a:pPr marL="108000" indent="-108000">
              <a:lnSpc>
                <a:spcPts val="1350"/>
              </a:lnSpc>
              <a:buFont typeface="Arial" panose="020B0604020202020204" pitchFamily="34" charset="0"/>
              <a:buChar char="•"/>
            </a:pP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a:lnSpc>
                <a:spcPts val="1350"/>
              </a:lnSpc>
            </a:pPr>
            <a:r>
              <a:rPr lang="en-US"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rPr>
              <a:t>Unique seal design</a:t>
            </a:r>
            <a:endParaRPr lang="zh-CN" altLang="en-US" sz="900" dirty="0">
              <a:solidFill>
                <a:srgbClr val="139193"/>
              </a:solidFill>
              <a:latin typeface="Arial" panose="020B0604020202020204" pitchFamily="34" charset="0"/>
              <a:ea typeface="微软雅黑" panose="020B0503020204020204" pitchFamily="34" charset="-122"/>
              <a:cs typeface="Arial" panose="020B0604020202020204" pitchFamily="34" charset="0"/>
            </a:endParaRPr>
          </a:p>
          <a:p>
            <a:pPr marL="108000" indent="-10800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The advanced double automatic pressure gelation process (APG) simplifies the assembly process of  poles with an improved reliability.</a:t>
            </a:r>
          </a:p>
          <a:p>
            <a:pPr marL="108000" indent="-10800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The new technology of embedded pole avoids the influence from external environment and improves the electric field distribution of the pole.</a:t>
            </a:r>
          </a:p>
          <a:p>
            <a:pPr marL="108000" indent="-10800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High quality silicone rubber material can cushion the extrusion force between the interrupter and the pole, and ensure the reliable operation of the product in hostile environment.</a:t>
            </a:r>
          </a:p>
          <a:p>
            <a:pPr marL="108000" indent="-108000">
              <a:lnSpc>
                <a:spcPts val="1350"/>
              </a:lnSpc>
              <a:buFont typeface="Arial" panose="020B0604020202020204" pitchFamily="34" charset="0"/>
              <a:buChar char="•"/>
            </a:pP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a:lnSpc>
                <a:spcPts val="1350"/>
              </a:lnSpc>
            </a:pPr>
            <a:r>
              <a:rPr lang="en-US"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rPr>
              <a:t>Modular operating mechanism</a:t>
            </a:r>
            <a:endParaRPr lang="zh-CN" altLang="en-US" sz="900" dirty="0">
              <a:solidFill>
                <a:srgbClr val="139193"/>
              </a:solidFill>
              <a:latin typeface="Arial" panose="020B0604020202020204" pitchFamily="34" charset="0"/>
              <a:ea typeface="微软雅黑" panose="020B0503020204020204" pitchFamily="34" charset="-122"/>
              <a:cs typeface="Arial" panose="020B0604020202020204" pitchFamily="34" charset="0"/>
            </a:endParaRPr>
          </a:p>
          <a:p>
            <a:pPr marL="108000" indent="-10800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Electromagnetic operating mechanism has two options:  electrical holding and mechanical holding.</a:t>
            </a:r>
          </a:p>
          <a:p>
            <a:pPr marL="108000" indent="-10800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Simple and reasonable design structure with high mechanical strength ensures the stable and reliable mechanical performance of the products.</a:t>
            </a:r>
          </a:p>
          <a:p>
            <a:pPr marL="108000" indent="-10800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Modular design, simple maintenance with universal parts standards.</a:t>
            </a:r>
          </a:p>
          <a:p>
            <a:pPr marL="108000" indent="-108000">
              <a:lnSpc>
                <a:spcPts val="1350"/>
              </a:lnSpc>
              <a:buFont typeface="Arial" panose="020B0604020202020204" pitchFamily="34" charset="0"/>
              <a:buChar char="•"/>
            </a:pPr>
            <a:endParaRPr lang="zh-CN" altLang="en-US" sz="900" dirty="0">
              <a:solidFill>
                <a:srgbClr val="0257B2"/>
              </a:solidFill>
              <a:latin typeface="Arial" panose="020B0604020202020204" pitchFamily="34" charset="0"/>
              <a:ea typeface="微软雅黑" panose="020B0503020204020204" pitchFamily="34" charset="-122"/>
              <a:cs typeface="Arial" panose="020B0604020202020204" pitchFamily="34" charset="0"/>
            </a:endParaRPr>
          </a:p>
          <a:p>
            <a:pPr>
              <a:lnSpc>
                <a:spcPts val="1350"/>
              </a:lnSpc>
            </a:pPr>
            <a:r>
              <a:rPr lang="en-US"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rPr>
              <a:t>Fuse installation mode</a:t>
            </a:r>
            <a:endParaRPr lang="zh-CN" altLang="en-US" sz="900" dirty="0">
              <a:solidFill>
                <a:srgbClr val="139193"/>
              </a:solidFill>
              <a:latin typeface="Arial" panose="020B0604020202020204" pitchFamily="34" charset="0"/>
              <a:ea typeface="微软雅黑" panose="020B0503020204020204" pitchFamily="34" charset="-122"/>
              <a:cs typeface="Arial" panose="020B0604020202020204" pitchFamily="34" charset="0"/>
            </a:endParaRPr>
          </a:p>
          <a:p>
            <a:pPr marL="108000" indent="-10800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The fuses are respectively mounted in the semi-enclosed fuse chamber and can be replaced in the testing position.</a:t>
            </a:r>
          </a:p>
          <a:p>
            <a:pPr marL="108000" indent="-108000">
              <a:lnSpc>
                <a:spcPts val="135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Simple and fast replacement by uncoupling the front cover positioning fastener.</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8" name="组合 17">
            <a:extLst>
              <a:ext uri="{FF2B5EF4-FFF2-40B4-BE49-F238E27FC236}">
                <a16:creationId xmlns:a16="http://schemas.microsoft.com/office/drawing/2014/main" id="{75E08512-C2DA-B1ED-BF7E-CE9DABFD9AF5}"/>
              </a:ext>
            </a:extLst>
          </p:cNvPr>
          <p:cNvGrpSpPr/>
          <p:nvPr/>
        </p:nvGrpSpPr>
        <p:grpSpPr>
          <a:xfrm>
            <a:off x="0" y="9811196"/>
            <a:ext cx="7562850" cy="488087"/>
            <a:chOff x="0" y="9811196"/>
            <a:chExt cx="7562850" cy="488087"/>
          </a:xfrm>
        </p:grpSpPr>
        <p:grpSp>
          <p:nvGrpSpPr>
            <p:cNvPr id="19" name="组合 18">
              <a:extLst>
                <a:ext uri="{FF2B5EF4-FFF2-40B4-BE49-F238E27FC236}">
                  <a16:creationId xmlns:a16="http://schemas.microsoft.com/office/drawing/2014/main" id="{93D4D425-AF07-883E-FE50-E7D71637649A}"/>
                </a:ext>
              </a:extLst>
            </p:cNvPr>
            <p:cNvGrpSpPr/>
            <p:nvPr/>
          </p:nvGrpSpPr>
          <p:grpSpPr>
            <a:xfrm>
              <a:off x="399943" y="10099228"/>
              <a:ext cx="6923265" cy="200055"/>
              <a:chOff x="396255" y="10099228"/>
              <a:chExt cx="6923265" cy="200055"/>
            </a:xfrm>
          </p:grpSpPr>
          <p:sp>
            <p:nvSpPr>
              <p:cNvPr id="21" name="TextBox 8">
                <a:extLst>
                  <a:ext uri="{FF2B5EF4-FFF2-40B4-BE49-F238E27FC236}">
                    <a16:creationId xmlns:a16="http://schemas.microsoft.com/office/drawing/2014/main" id="{A373C010-B8AF-6655-1DDD-F4EE0C7DB5AC}"/>
                  </a:ext>
                </a:extLst>
              </p:cNvPr>
              <p:cNvSpPr txBox="1"/>
              <p:nvPr/>
            </p:nvSpPr>
            <p:spPr>
              <a:xfrm>
                <a:off x="6084887" y="10099228"/>
                <a:ext cx="1234633" cy="200055"/>
              </a:xfrm>
              <a:prstGeom prst="rect">
                <a:avLst/>
              </a:prstGeom>
              <a:noFill/>
            </p:spPr>
            <p:txBody>
              <a:bodyPr wrap="none" rtlCol="0">
                <a:spAutoFit/>
              </a:bodyPr>
              <a:lstStyle/>
              <a:p>
                <a:r>
                  <a:rPr lang="en-US" altLang="zh-CN" sz="700" dirty="0">
                    <a:solidFill>
                      <a:srgbClr val="139193"/>
                    </a:solidFill>
                    <a:latin typeface="Arial" panose="020B0604020202020204" pitchFamily="34" charset="0"/>
                    <a:cs typeface="Arial" panose="020B0604020202020204" pitchFamily="34" charset="0"/>
                  </a:rPr>
                  <a:t>www.leistung-energie.com</a:t>
                </a:r>
                <a:endParaRPr lang="zh-CN" altLang="en-US" sz="700" dirty="0">
                  <a:solidFill>
                    <a:srgbClr val="139193"/>
                  </a:solidFill>
                  <a:latin typeface="Arial" panose="020B0604020202020204" pitchFamily="34" charset="0"/>
                  <a:cs typeface="Arial" panose="020B0604020202020204" pitchFamily="34" charset="0"/>
                </a:endParaRPr>
              </a:p>
            </p:txBody>
          </p:sp>
          <p:sp>
            <p:nvSpPr>
              <p:cNvPr id="22" name="TextBox 7">
                <a:extLst>
                  <a:ext uri="{FF2B5EF4-FFF2-40B4-BE49-F238E27FC236}">
                    <a16:creationId xmlns:a16="http://schemas.microsoft.com/office/drawing/2014/main" id="{ED84CEE6-EAB2-149F-0381-9C6E30744CE7}"/>
                  </a:ext>
                </a:extLst>
              </p:cNvPr>
              <p:cNvSpPr txBox="1"/>
              <p:nvPr/>
            </p:nvSpPr>
            <p:spPr>
              <a:xfrm>
                <a:off x="396255" y="10099228"/>
                <a:ext cx="1152128" cy="200055"/>
              </a:xfrm>
              <a:prstGeom prst="rect">
                <a:avLst/>
              </a:prstGeom>
              <a:noFill/>
            </p:spPr>
            <p:txBody>
              <a:bodyPr wrap="square" rtlCol="0">
                <a:spAutoFit/>
              </a:bodyPr>
              <a:lstStyle/>
              <a:p>
                <a:pPr algn="dist"/>
                <a:r>
                  <a:rPr lang="en-US" altLang="zh-CN" sz="700" dirty="0">
                    <a:solidFill>
                      <a:schemeClr val="tx1">
                        <a:lumMod val="50000"/>
                        <a:lumOff val="50000"/>
                      </a:schemeClr>
                    </a:solidFill>
                    <a:latin typeface="Arial" panose="020B0604020202020204" pitchFamily="34" charset="0"/>
                    <a:ea typeface="Droid Sans Fallback" panose="020B0502000000000001" pitchFamily="50" charset="-128"/>
                    <a:cs typeface="Arial" panose="020B0604020202020204" pitchFamily="34" charset="0"/>
                  </a:rPr>
                  <a:t> 6 | VEC Catalog</a:t>
                </a:r>
              </a:p>
            </p:txBody>
          </p:sp>
        </p:grpSp>
        <p:sp>
          <p:nvSpPr>
            <p:cNvPr id="20" name="矩形 19">
              <a:extLst>
                <a:ext uri="{FF2B5EF4-FFF2-40B4-BE49-F238E27FC236}">
                  <a16:creationId xmlns:a16="http://schemas.microsoft.com/office/drawing/2014/main" id="{8CB1B1C3-15C9-9D0D-3FE5-522E942CDF2B}"/>
                </a:ext>
              </a:extLst>
            </p:cNvPr>
            <p:cNvSpPr/>
            <p:nvPr/>
          </p:nvSpPr>
          <p:spPr>
            <a:xfrm>
              <a:off x="0" y="9811196"/>
              <a:ext cx="7562850"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51344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0181" y="522164"/>
            <a:ext cx="1767537" cy="276999"/>
            <a:chOff x="650181" y="522164"/>
            <a:chExt cx="1767537" cy="276999"/>
          </a:xfrm>
        </p:grpSpPr>
        <p:sp>
          <p:nvSpPr>
            <p:cNvPr id="11" name="TextBox 10"/>
            <p:cNvSpPr txBox="1"/>
            <p:nvPr/>
          </p:nvSpPr>
          <p:spPr>
            <a:xfrm>
              <a:off x="695900" y="522164"/>
              <a:ext cx="1721818" cy="276999"/>
            </a:xfrm>
            <a:prstGeom prst="rect">
              <a:avLst/>
            </a:prstGeom>
            <a:noFill/>
          </p:spPr>
          <p:txBody>
            <a:bodyPr wrap="none" rtlCol="0">
              <a:spAutoFit/>
            </a:bodyPr>
            <a:lstStyle/>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Technical Parameters</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650181" y="552651"/>
              <a:ext cx="45719"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grpSp>
      <p:graphicFrame>
        <p:nvGraphicFramePr>
          <p:cNvPr id="13" name="表格 12"/>
          <p:cNvGraphicFramePr>
            <a:graphicFrameLocks noGrp="1"/>
          </p:cNvGraphicFramePr>
          <p:nvPr>
            <p:extLst>
              <p:ext uri="{D42A27DB-BD31-4B8C-83A1-F6EECF244321}">
                <p14:modId xmlns:p14="http://schemas.microsoft.com/office/powerpoint/2010/main" val="214815535"/>
              </p:ext>
            </p:extLst>
          </p:nvPr>
        </p:nvGraphicFramePr>
        <p:xfrm>
          <a:off x="875458" y="2178348"/>
          <a:ext cx="5810346" cy="3901672"/>
        </p:xfrm>
        <a:graphic>
          <a:graphicData uri="http://schemas.openxmlformats.org/drawingml/2006/table">
            <a:tbl>
              <a:tblPr>
                <a:tableStyleId>{073A0DAA-6AF3-43AB-8588-CEC1D06C72B9}</a:tableStyleId>
              </a:tblPr>
              <a:tblGrid>
                <a:gridCol w="2401117">
                  <a:extLst>
                    <a:ext uri="{9D8B030D-6E8A-4147-A177-3AD203B41FA5}">
                      <a16:colId xmlns:a16="http://schemas.microsoft.com/office/drawing/2014/main" val="20000"/>
                    </a:ext>
                  </a:extLst>
                </a:gridCol>
                <a:gridCol w="888949">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tblGrid>
              <a:tr h="256218">
                <a:tc>
                  <a:txBody>
                    <a:bodyPr/>
                    <a:lstStyle/>
                    <a:p>
                      <a:pPr algn="ctr" fontAlgn="ctr">
                        <a:lnSpc>
                          <a:spcPct val="150000"/>
                        </a:lnSpc>
                      </a:pPr>
                      <a:r>
                        <a:rPr lang="en-US" altLang="zh-CN" sz="900" b="1" u="none" strike="noStrike"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Name</a:t>
                      </a:r>
                      <a:endParaRPr lang="zh-CN" altLang="en-US" sz="900" b="1" i="0" u="none" strike="noStrike"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rgbClr val="139193"/>
                    </a:solidFill>
                  </a:tcPr>
                </a:tc>
                <a:tc>
                  <a:txBody>
                    <a:bodyPr/>
                    <a:lstStyle/>
                    <a:p>
                      <a:pPr marL="0" algn="ctr" defTabSz="914400" rtl="0" eaLnBrk="1" fontAlgn="ctr" latinLnBrk="0" hangingPunct="1">
                        <a:lnSpc>
                          <a:spcPct val="150000"/>
                        </a:lnSpc>
                      </a:pPr>
                      <a:r>
                        <a:rPr lang="en-US" altLang="zh-CN" sz="900" b="1" u="none" strike="noStrike" kern="12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Unit</a:t>
                      </a:r>
                      <a:endParaRPr lang="en-US" sz="900" b="1" i="0" u="none" strike="noStrike" kern="12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rgbClr val="139193"/>
                    </a:solidFill>
                  </a:tcPr>
                </a:tc>
                <a:tc gridSpan="2">
                  <a:txBody>
                    <a:bodyPr/>
                    <a:lstStyle/>
                    <a:p>
                      <a:pPr marL="0" algn="ctr" defTabSz="914400" rtl="0" eaLnBrk="1" fontAlgn="ctr" latinLnBrk="0" hangingPunct="1">
                        <a:lnSpc>
                          <a:spcPct val="150000"/>
                        </a:lnSpc>
                      </a:pPr>
                      <a:r>
                        <a:rPr lang="en-US" altLang="zh-CN" sz="900" b="1" u="none" strike="noStrike" kern="12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Data</a:t>
                      </a:r>
                      <a:endParaRPr lang="en-US" altLang="zh-CN" sz="900" b="1" i="0" u="none" strike="noStrike" kern="12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rgbClr val="139193"/>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CN" sz="1000" b="1"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a:txBody>
                  <a:tcPr marL="4219" marR="4219" marT="4219" marB="0" anchor="ctr">
                    <a:solidFill>
                      <a:srgbClr val="004098"/>
                    </a:solidFill>
                  </a:tcPr>
                </a:tc>
                <a:extLst>
                  <a:ext uri="{0D108BD9-81ED-4DB2-BD59-A6C34878D82A}">
                    <a16:rowId xmlns:a16="http://schemas.microsoft.com/office/drawing/2014/main" val="10000"/>
                  </a:ext>
                </a:extLst>
              </a:tr>
              <a:tr h="305418">
                <a:tc>
                  <a:txBody>
                    <a:bodyPr/>
                    <a:lstStyle/>
                    <a:p>
                      <a:pPr algn="ctr" fontAlgn="ctr">
                        <a:lnSpc>
                          <a:spcPct val="150000"/>
                        </a:lnSpc>
                      </a:pP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Rated voltage</a:t>
                      </a:r>
                      <a:endParaRPr lang="zh-CN" altLang="en-US" sz="900" b="0" i="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algn="ctr" fontAlgn="ctr">
                        <a:lnSpc>
                          <a:spcPct val="150000"/>
                        </a:lnSpc>
                      </a:pP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kV</a:t>
                      </a:r>
                      <a:endParaRPr lang="zh-CN" altLang="en-US"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3.6/7.2</a:t>
                      </a:r>
                      <a:endParaRPr lang="en-US" altLang="zh-CN" sz="900" b="0" i="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marL="0" marR="0" indent="0" algn="ctr" defTabSz="914400" rtl="0" eaLnBrk="1" fontAlgn="ctr" latinLnBrk="0" hangingPunct="1">
                        <a:lnSpc>
                          <a:spcPct val="150000"/>
                        </a:lnSpc>
                        <a:spcBef>
                          <a:spcPts val="0"/>
                        </a:spcBef>
                        <a:spcAft>
                          <a:spcPts val="0"/>
                        </a:spcAft>
                        <a:buClrTx/>
                        <a:buSzTx/>
                        <a:buFontTx/>
                        <a:buNone/>
                        <a:tabLst/>
                        <a:defRPr/>
                      </a:pP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12</a:t>
                      </a:r>
                      <a:endParaRPr lang="en-US" altLang="zh-CN" sz="900" b="0" i="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extLst>
                  <a:ext uri="{0D108BD9-81ED-4DB2-BD59-A6C34878D82A}">
                    <a16:rowId xmlns:a16="http://schemas.microsoft.com/office/drawing/2014/main" val="10001"/>
                  </a:ext>
                </a:extLst>
              </a:tr>
              <a:tr h="256183">
                <a:tc>
                  <a:txBody>
                    <a:bodyPr/>
                    <a:lstStyle/>
                    <a:p>
                      <a:pPr algn="ctr" fontAlgn="ctr">
                        <a:lnSpc>
                          <a:spcPct val="150000"/>
                        </a:lnSpc>
                      </a:pP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Rated frequency</a:t>
                      </a:r>
                      <a:endParaRPr lang="zh-CN" altLang="en-US" sz="900" b="0" i="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algn="ctr" fontAlgn="ctr">
                        <a:lnSpc>
                          <a:spcPct val="150000"/>
                        </a:lnSpc>
                      </a:pP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Hz</a:t>
                      </a:r>
                      <a:endParaRPr lang="en-US" altLang="zh-CN" sz="900" b="0" i="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gridSpan="2">
                  <a:txBody>
                    <a:bodyPr/>
                    <a:lstStyle/>
                    <a:p>
                      <a:pPr algn="ctr" fontAlgn="ctr">
                        <a:lnSpc>
                          <a:spcPct val="150000"/>
                        </a:lnSpc>
                      </a:pPr>
                      <a:r>
                        <a:rPr lang="en-US" altLang="zh-CN"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50/60</a:t>
                      </a:r>
                      <a:endParaRPr lang="en-US" altLang="zh-CN"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hMerge="1">
                  <a:txBody>
                    <a:bodyPr/>
                    <a:lstStyle/>
                    <a:p>
                      <a:pPr marL="0" algn="ctr" defTabSz="914400" rtl="0" eaLnBrk="1" fontAlgn="ctr" latinLnBrk="0" hangingPunct="1"/>
                      <a:endParaRPr lang="en-US" altLang="zh-CN" sz="900" b="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4219" marR="4219" marT="4219" marB="0" anchor="ctr"/>
                </a:tc>
                <a:extLst>
                  <a:ext uri="{0D108BD9-81ED-4DB2-BD59-A6C34878D82A}">
                    <a16:rowId xmlns:a16="http://schemas.microsoft.com/office/drawing/2014/main" val="10002"/>
                  </a:ext>
                </a:extLst>
              </a:tr>
              <a:tr h="220930">
                <a:tc>
                  <a:txBody>
                    <a:bodyPr/>
                    <a:lstStyle/>
                    <a:p>
                      <a:pPr algn="ctr" fontAlgn="ctr">
                        <a:lnSpc>
                          <a:spcPct val="150000"/>
                        </a:lnSpc>
                      </a:pP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Rated power frequency withstand voltage</a:t>
                      </a:r>
                      <a:r>
                        <a:rPr lang="zh-CN" altLang="en-US"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1min</a:t>
                      </a:r>
                      <a:r>
                        <a:rPr lang="zh-CN" altLang="en-US"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a:t>
                      </a:r>
                      <a:endParaRPr lang="en-US" sz="900" b="0" i="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marL="0" algn="ctr" defTabSz="914400" rtl="0" eaLnBrk="1" fontAlgn="ctr" latinLnBrk="0" hangingPunct="1">
                        <a:lnSpc>
                          <a:spcPct val="150000"/>
                        </a:lnSpc>
                      </a:pPr>
                      <a:r>
                        <a:rPr lang="en-US" altLang="zh-CN"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kV</a:t>
                      </a:r>
                      <a:endParaRPr lang="en-US" altLang="zh-CN"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marL="0" algn="ctr" defTabSz="914400" rtl="0" eaLnBrk="1" fontAlgn="ctr" latinLnBrk="0" hangingPunct="1">
                        <a:lnSpc>
                          <a:spcPct val="150000"/>
                        </a:lnSpc>
                      </a:pPr>
                      <a:r>
                        <a:rPr lang="en-US" altLang="zh-CN"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32</a:t>
                      </a:r>
                      <a:endParaRPr lang="en-US" altLang="zh-CN"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marL="0" algn="ctr" defTabSz="914400" rtl="0" eaLnBrk="1" fontAlgn="ctr" latinLnBrk="0" hangingPunct="1">
                        <a:lnSpc>
                          <a:spcPct val="150000"/>
                        </a:lnSpc>
                      </a:pPr>
                      <a:r>
                        <a:rPr lang="en-US" altLang="zh-CN"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42</a:t>
                      </a:r>
                      <a:endParaRPr lang="en-US" altLang="zh-CN"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extLst>
                  <a:ext uri="{0D108BD9-81ED-4DB2-BD59-A6C34878D82A}">
                    <a16:rowId xmlns:a16="http://schemas.microsoft.com/office/drawing/2014/main" val="10003"/>
                  </a:ext>
                </a:extLst>
              </a:tr>
              <a:tr h="260868">
                <a:tc>
                  <a:txBody>
                    <a:bodyPr/>
                    <a:lstStyle/>
                    <a:p>
                      <a:pPr algn="ctr" fontAlgn="ctr">
                        <a:lnSpc>
                          <a:spcPct val="150000"/>
                        </a:lnSpc>
                      </a:pP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Rated lightning impulse withstand voltage </a:t>
                      </a:r>
                      <a:endParaRPr lang="en-US" altLang="zh-CN" sz="900" b="0" i="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marL="0" algn="ctr" defTabSz="914400" rtl="0" eaLnBrk="1" fontAlgn="ctr" latinLnBrk="0" hangingPunct="1">
                        <a:lnSpc>
                          <a:spcPct val="150000"/>
                        </a:lnSpc>
                      </a:pPr>
                      <a:r>
                        <a:rPr lang="en-US" altLang="zh-CN"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kV</a:t>
                      </a:r>
                      <a:endParaRPr lang="en-US" altLang="zh-CN"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marL="0" algn="ctr" defTabSz="914400" rtl="0" eaLnBrk="1" fontAlgn="ctr" latinLnBrk="0" hangingPunct="1">
                        <a:lnSpc>
                          <a:spcPct val="150000"/>
                        </a:lnSpc>
                      </a:pPr>
                      <a:r>
                        <a:rPr lang="en-US" altLang="zh-CN"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60</a:t>
                      </a:r>
                      <a:endParaRPr lang="en-US" altLang="zh-CN"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marL="0" algn="ctr" defTabSz="914400" rtl="0" eaLnBrk="1" fontAlgn="ctr" latinLnBrk="0" hangingPunct="1">
                        <a:lnSpc>
                          <a:spcPct val="150000"/>
                        </a:lnSpc>
                      </a:pPr>
                      <a:r>
                        <a:rPr lang="en-US" altLang="zh-CN"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75</a:t>
                      </a:r>
                      <a:endParaRPr lang="en-US" altLang="zh-CN"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extLst>
                  <a:ext uri="{0D108BD9-81ED-4DB2-BD59-A6C34878D82A}">
                    <a16:rowId xmlns:a16="http://schemas.microsoft.com/office/drawing/2014/main" val="10004"/>
                  </a:ext>
                </a:extLst>
              </a:tr>
              <a:tr h="220930">
                <a:tc>
                  <a:txBody>
                    <a:bodyPr/>
                    <a:lstStyle/>
                    <a:p>
                      <a:pPr marL="0" marR="0" lvl="0" indent="0" algn="ctr" defTabSz="1043056" rtl="0" eaLnBrk="1" fontAlgn="ctr" latinLnBrk="0" hangingPunct="1">
                        <a:lnSpc>
                          <a:spcPct val="150000"/>
                        </a:lnSpc>
                        <a:spcBef>
                          <a:spcPts val="0"/>
                        </a:spcBef>
                        <a:spcAft>
                          <a:spcPts val="0"/>
                        </a:spcAft>
                        <a:buClrTx/>
                        <a:buSzTx/>
                        <a:buFontTx/>
                        <a:buNone/>
                        <a:tabLst/>
                        <a:defRPr/>
                      </a:pP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Rated current/Rated breaking current</a:t>
                      </a:r>
                      <a:endParaRPr lang="zh-CN" altLang="en-US" sz="900" b="0" i="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marL="0" marR="0" indent="0" algn="ctr" defTabSz="914400" rtl="0" eaLnBrk="1" fontAlgn="ctr" latinLnBrk="0" hangingPunct="1">
                        <a:lnSpc>
                          <a:spcPct val="150000"/>
                        </a:lnSpc>
                        <a:spcBef>
                          <a:spcPts val="0"/>
                        </a:spcBef>
                        <a:spcAft>
                          <a:spcPts val="0"/>
                        </a:spcAft>
                        <a:buClrTx/>
                        <a:buSzTx/>
                        <a:buFontTx/>
                        <a:buNone/>
                        <a:tabLst/>
                        <a:defRPr/>
                      </a:pPr>
                      <a:r>
                        <a:rPr lang="en-US" altLang="zh-CN"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A</a:t>
                      </a:r>
                      <a:endParaRPr lang="zh-CN" altLang="en-US"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gridSpan="2">
                  <a:txBody>
                    <a:bodyPr/>
                    <a:lstStyle/>
                    <a:p>
                      <a:pPr marL="0" marR="0" indent="0" algn="ctr" defTabSz="914400" rtl="0" eaLnBrk="1" fontAlgn="ctr" latinLnBrk="0" hangingPunct="1">
                        <a:lnSpc>
                          <a:spcPct val="150000"/>
                        </a:lnSpc>
                        <a:spcBef>
                          <a:spcPts val="0"/>
                        </a:spcBef>
                        <a:spcAft>
                          <a:spcPts val="0"/>
                        </a:spcAft>
                        <a:buClrTx/>
                        <a:buSzTx/>
                        <a:buFontTx/>
                        <a:buNone/>
                        <a:tabLst/>
                        <a:defRPr/>
                      </a:pPr>
                      <a:r>
                        <a:rPr lang="en-US" altLang="zh-CN"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400</a:t>
                      </a:r>
                      <a:endParaRPr lang="zh-CN" altLang="en-US"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900" b="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4219" marR="4219" marT="4219" marB="0" anchor="ctr"/>
                </a:tc>
                <a:extLst>
                  <a:ext uri="{0D108BD9-81ED-4DB2-BD59-A6C34878D82A}">
                    <a16:rowId xmlns:a16="http://schemas.microsoft.com/office/drawing/2014/main" val="10005"/>
                  </a:ext>
                </a:extLst>
              </a:tr>
              <a:tr h="270897">
                <a:tc>
                  <a:txBody>
                    <a:bodyPr/>
                    <a:lstStyle/>
                    <a:p>
                      <a:pPr algn="ctr" fontAlgn="ctr">
                        <a:lnSpc>
                          <a:spcPct val="150000"/>
                        </a:lnSpc>
                      </a:pP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Rated short-time withstand current (4s)</a:t>
                      </a:r>
                      <a:endParaRPr lang="zh-CN" altLang="en-US" sz="900" b="0" i="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marL="0" algn="ctr" defTabSz="914400" rtl="0" eaLnBrk="1" fontAlgn="ctr" latinLnBrk="0" hangingPunct="1">
                        <a:lnSpc>
                          <a:spcPct val="150000"/>
                        </a:lnSpc>
                      </a:pPr>
                      <a:r>
                        <a:rPr lang="en-US"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kA</a:t>
                      </a:r>
                      <a:endParaRPr lang="en-US"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gridSpan="2">
                  <a:txBody>
                    <a:bodyPr/>
                    <a:lstStyle/>
                    <a:p>
                      <a:pPr marL="0" algn="ctr" defTabSz="914400" rtl="0" eaLnBrk="1" fontAlgn="ctr" latinLnBrk="0" hangingPunct="1">
                        <a:lnSpc>
                          <a:spcPct val="150000"/>
                        </a:lnSpc>
                      </a:pPr>
                      <a:r>
                        <a:rPr lang="en-US" altLang="zh-CN"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4</a:t>
                      </a:r>
                      <a:endParaRPr lang="en-US" altLang="zh-CN"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hMerge="1">
                  <a:txBody>
                    <a:bodyPr/>
                    <a:lstStyle/>
                    <a:p>
                      <a:pPr marL="0" algn="ctr" defTabSz="914400" rtl="0" eaLnBrk="1" fontAlgn="ctr" latinLnBrk="0" hangingPunct="1"/>
                      <a:endParaRPr lang="en-US" altLang="zh-CN" sz="900" b="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4219" marR="4219" marT="4219" marB="0" anchor="ctr"/>
                </a:tc>
                <a:extLst>
                  <a:ext uri="{0D108BD9-81ED-4DB2-BD59-A6C34878D82A}">
                    <a16:rowId xmlns:a16="http://schemas.microsoft.com/office/drawing/2014/main" val="10006"/>
                  </a:ext>
                </a:extLst>
              </a:tr>
              <a:tr h="270771">
                <a:tc>
                  <a:txBody>
                    <a:bodyPr/>
                    <a:lstStyle/>
                    <a:p>
                      <a:pPr algn="ctr" fontAlgn="ctr">
                        <a:lnSpc>
                          <a:spcPct val="150000"/>
                        </a:lnSpc>
                      </a:pP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Rated closing current </a:t>
                      </a:r>
                      <a:endParaRPr lang="zh-CN" altLang="en-US" sz="900" b="0" i="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marL="0" algn="ctr" defTabSz="914400" rtl="0" eaLnBrk="1" fontAlgn="ctr" latinLnBrk="0" hangingPunct="1">
                        <a:lnSpc>
                          <a:spcPct val="150000"/>
                        </a:lnSpc>
                      </a:pPr>
                      <a:r>
                        <a:rPr lang="en-US" altLang="zh-CN"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kA</a:t>
                      </a:r>
                      <a:endParaRPr lang="en-US" altLang="zh-CN"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gridSpan="2">
                  <a:txBody>
                    <a:bodyPr/>
                    <a:lstStyle/>
                    <a:p>
                      <a:pPr marL="0" algn="ctr" defTabSz="914400" rtl="0" eaLnBrk="1" fontAlgn="ctr" latinLnBrk="0" hangingPunct="1">
                        <a:lnSpc>
                          <a:spcPct val="150000"/>
                        </a:lnSpc>
                      </a:pPr>
                      <a:r>
                        <a:rPr lang="en-US" altLang="zh-CN"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4</a:t>
                      </a:r>
                      <a:endParaRPr lang="en-US"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CN"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extLst>
                  <a:ext uri="{0D108BD9-81ED-4DB2-BD59-A6C34878D82A}">
                    <a16:rowId xmlns:a16="http://schemas.microsoft.com/office/drawing/2014/main" val="10007"/>
                  </a:ext>
                </a:extLst>
              </a:tr>
              <a:tr h="260743">
                <a:tc>
                  <a:txBody>
                    <a:bodyPr/>
                    <a:lstStyle/>
                    <a:p>
                      <a:pPr marL="0" marR="0" lvl="0" indent="0" algn="ctr" defTabSz="1043056" rtl="0" eaLnBrk="1" fontAlgn="ctr" latinLnBrk="0" hangingPunct="1">
                        <a:lnSpc>
                          <a:spcPct val="150000"/>
                        </a:lnSpc>
                        <a:spcBef>
                          <a:spcPts val="0"/>
                        </a:spcBef>
                        <a:spcAft>
                          <a:spcPts val="0"/>
                        </a:spcAft>
                        <a:buClrTx/>
                        <a:buSzTx/>
                        <a:buFontTx/>
                        <a:buNone/>
                        <a:tabLst/>
                        <a:defRPr/>
                      </a:pPr>
                      <a:r>
                        <a:rPr lang="en-US" altLang="zh-CN" sz="900" b="0" i="0" kern="1200" dirty="0">
                          <a:solidFill>
                            <a:schemeClr val="dk1"/>
                          </a:solidFill>
                          <a:effectLst/>
                          <a:latin typeface="Arial" panose="020B0604020202020204" pitchFamily="34" charset="0"/>
                          <a:ea typeface="+mn-ea"/>
                          <a:cs typeface="Arial" panose="020B0604020202020204" pitchFamily="34" charset="0"/>
                        </a:rPr>
                        <a:t>Limiting breaking current</a:t>
                      </a:r>
                    </a:p>
                  </a:txBody>
                  <a:tcPr marL="4219" marR="4219" marT="4219" marB="0" anchor="ctr">
                    <a:solidFill>
                      <a:schemeClr val="bg1">
                        <a:lumMod val="95000"/>
                      </a:schemeClr>
                    </a:solidFill>
                  </a:tcPr>
                </a:tc>
                <a:tc>
                  <a:txBody>
                    <a:bodyPr/>
                    <a:lstStyle/>
                    <a:p>
                      <a:pPr marL="0" algn="ctr" defTabSz="914400" rtl="0" eaLnBrk="1" fontAlgn="ctr" latinLnBrk="0" hangingPunct="1">
                        <a:lnSpc>
                          <a:spcPct val="150000"/>
                        </a:lnSpc>
                      </a:pPr>
                      <a:r>
                        <a:rPr lang="en-US" altLang="zh-CN"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kA</a:t>
                      </a:r>
                      <a:endParaRPr lang="en-US" altLang="zh-CN"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marL="0" marR="0" indent="0" algn="ctr" defTabSz="914400" rtl="0" eaLnBrk="1" fontAlgn="ctr" latinLnBrk="0" hangingPunct="1">
                        <a:lnSpc>
                          <a:spcPct val="150000"/>
                        </a:lnSpc>
                        <a:spcBef>
                          <a:spcPts val="0"/>
                        </a:spcBef>
                        <a:spcAft>
                          <a:spcPts val="0"/>
                        </a:spcAft>
                        <a:buClrTx/>
                        <a:buSzTx/>
                        <a:buFontTx/>
                        <a:buNone/>
                        <a:tabLst/>
                        <a:defRPr/>
                      </a:pPr>
                      <a:r>
                        <a:rPr lang="en-US" altLang="zh-CN"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4</a:t>
                      </a:r>
                      <a:endParaRPr lang="en-US" altLang="zh-CN"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marL="0" marR="0" indent="0" algn="ctr" defTabSz="914400" rtl="0" eaLnBrk="1" fontAlgn="ctr" latinLnBrk="0" hangingPunct="1">
                        <a:lnSpc>
                          <a:spcPct val="150000"/>
                        </a:lnSpc>
                        <a:spcBef>
                          <a:spcPts val="0"/>
                        </a:spcBef>
                        <a:spcAft>
                          <a:spcPts val="0"/>
                        </a:spcAft>
                        <a:buClrTx/>
                        <a:buSzTx/>
                        <a:buFontTx/>
                        <a:buNone/>
                        <a:tabLst/>
                        <a:defRPr/>
                      </a:pPr>
                      <a:r>
                        <a:rPr lang="en-US" altLang="zh-CN"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4</a:t>
                      </a:r>
                    </a:p>
                  </a:txBody>
                  <a:tcPr marL="4219" marR="4219" marT="4219" marB="0" anchor="ctr">
                    <a:solidFill>
                      <a:schemeClr val="bg1">
                        <a:lumMod val="95000"/>
                      </a:schemeClr>
                    </a:solidFill>
                  </a:tcPr>
                </a:tc>
                <a:extLst>
                  <a:ext uri="{0D108BD9-81ED-4DB2-BD59-A6C34878D82A}">
                    <a16:rowId xmlns:a16="http://schemas.microsoft.com/office/drawing/2014/main" val="10008"/>
                  </a:ext>
                </a:extLst>
              </a:tr>
              <a:tr h="240687">
                <a:tc>
                  <a:txBody>
                    <a:bodyPr/>
                    <a:lstStyle/>
                    <a:p>
                      <a:pPr algn="ctr" fontAlgn="ctr">
                        <a:lnSpc>
                          <a:spcPct val="150000"/>
                        </a:lnSpc>
                      </a:pP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Main circuit resistance </a:t>
                      </a:r>
                      <a:endParaRPr lang="zh-CN" altLang="en-US" sz="900" b="0" i="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marL="0" algn="ctr" defTabSz="914400" rtl="0" eaLnBrk="1" fontAlgn="ctr" latinLnBrk="0" hangingPunct="1">
                        <a:lnSpc>
                          <a:spcPct val="150000"/>
                        </a:lnSpc>
                      </a:pPr>
                      <a:r>
                        <a:rPr lang="en-US" altLang="zh-CN"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u</a:t>
                      </a:r>
                      <a:r>
                        <a:rPr lang="el-GR" altLang="zh-CN"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Ω</a:t>
                      </a:r>
                      <a:endParaRPr lang="zh-CN" altLang="en-US"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gridSpan="2">
                  <a:txBody>
                    <a:bodyPr/>
                    <a:lstStyle/>
                    <a:p>
                      <a:pPr marL="0" algn="ctr" defTabSz="914400" rtl="0" eaLnBrk="1" fontAlgn="ctr" latinLnBrk="0" hangingPunct="1">
                        <a:lnSpc>
                          <a:spcPct val="150000"/>
                        </a:lnSpc>
                      </a:pPr>
                      <a:r>
                        <a:rPr lang="en-US"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≦200</a:t>
                      </a:r>
                      <a:endParaRPr lang="en-US"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hMerge="1">
                  <a:txBody>
                    <a:bodyPr/>
                    <a:lstStyle/>
                    <a:p>
                      <a:pPr marL="0" algn="ctr" defTabSz="914400" rtl="0" eaLnBrk="1" fontAlgn="ctr" latinLnBrk="0" hangingPunct="1"/>
                      <a:endParaRPr lang="en-US" sz="900" b="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4219" marR="4219" marT="4219" marB="0" anchor="ctr"/>
                </a:tc>
                <a:extLst>
                  <a:ext uri="{0D108BD9-81ED-4DB2-BD59-A6C34878D82A}">
                    <a16:rowId xmlns:a16="http://schemas.microsoft.com/office/drawing/2014/main" val="10009"/>
                  </a:ext>
                </a:extLst>
              </a:tr>
              <a:tr h="300857">
                <a:tc>
                  <a:txBody>
                    <a:bodyPr/>
                    <a:lstStyle/>
                    <a:p>
                      <a:pPr algn="ctr" fontAlgn="ctr">
                        <a:lnSpc>
                          <a:spcPct val="150000"/>
                        </a:lnSpc>
                      </a:pP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Chopping</a:t>
                      </a:r>
                      <a:r>
                        <a:rPr lang="en-US" altLang="zh-CN" sz="900" u="none" strike="noStrike" baseline="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 current</a:t>
                      </a:r>
                      <a:endParaRPr lang="zh-CN" altLang="en-US" sz="900" b="0" i="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marL="0" algn="ctr" defTabSz="914400" rtl="0" eaLnBrk="1" fontAlgn="ctr" latinLnBrk="0" hangingPunct="1">
                        <a:lnSpc>
                          <a:spcPct val="150000"/>
                        </a:lnSpc>
                      </a:pPr>
                      <a:r>
                        <a:rPr lang="en-US" altLang="zh-CN"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A</a:t>
                      </a:r>
                      <a:endParaRPr lang="zh-CN" altLang="en-US"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gridSpan="2">
                  <a:txBody>
                    <a:bodyPr/>
                    <a:lstStyle/>
                    <a:p>
                      <a:pPr marL="0" algn="ctr" defTabSz="914400" rtl="0" eaLnBrk="1" fontAlgn="ctr" latinLnBrk="0" hangingPunct="1">
                        <a:lnSpc>
                          <a:spcPct val="150000"/>
                        </a:lnSpc>
                      </a:pPr>
                      <a:r>
                        <a:rPr lang="en-US"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0.3</a:t>
                      </a:r>
                      <a:endParaRPr lang="en-US"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hMerge="1">
                  <a:txBody>
                    <a:bodyPr/>
                    <a:lstStyle/>
                    <a:p>
                      <a:pPr marL="0" algn="ctr" defTabSz="914400" rtl="0" eaLnBrk="1" fontAlgn="ctr" latinLnBrk="0" hangingPunct="1"/>
                      <a:endParaRPr lang="en-US" sz="900" b="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4219" marR="4219" marT="4219" marB="0" anchor="ctr"/>
                </a:tc>
                <a:extLst>
                  <a:ext uri="{0D108BD9-81ED-4DB2-BD59-A6C34878D82A}">
                    <a16:rowId xmlns:a16="http://schemas.microsoft.com/office/drawing/2014/main" val="10010"/>
                  </a:ext>
                </a:extLst>
              </a:tr>
              <a:tr h="290829">
                <a:tc>
                  <a:txBody>
                    <a:bodyPr/>
                    <a:lstStyle/>
                    <a:p>
                      <a:pPr algn="ctr" fontAlgn="ctr">
                        <a:lnSpc>
                          <a:spcPct val="150000"/>
                        </a:lnSpc>
                      </a:pP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Use category</a:t>
                      </a:r>
                      <a:endParaRPr lang="zh-CN" altLang="en-US" sz="900" b="0" i="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marL="0" marR="0" indent="0" algn="ctr" defTabSz="914400" rtl="0" eaLnBrk="1" fontAlgn="ctr" latinLnBrk="0" hangingPunct="1">
                        <a:lnSpc>
                          <a:spcPct val="150000"/>
                        </a:lnSpc>
                        <a:spcBef>
                          <a:spcPts val="0"/>
                        </a:spcBef>
                        <a:spcAft>
                          <a:spcPts val="0"/>
                        </a:spcAft>
                        <a:buClrTx/>
                        <a:buSzTx/>
                        <a:buFontTx/>
                        <a:buNone/>
                        <a:tabLst/>
                        <a:defRPr/>
                      </a:pPr>
                      <a:endParaRPr lang="en-US" altLang="zh-CN"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gridSpan="2">
                  <a:txBody>
                    <a:bodyPr/>
                    <a:lstStyle/>
                    <a:p>
                      <a:pPr marL="0" algn="ctr" defTabSz="914400" rtl="0" eaLnBrk="1" fontAlgn="ctr" latinLnBrk="0" hangingPunct="1">
                        <a:lnSpc>
                          <a:spcPct val="150000"/>
                        </a:lnSpc>
                      </a:pPr>
                      <a:r>
                        <a:rPr lang="en-US"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AC-4</a:t>
                      </a:r>
                      <a:endParaRPr lang="en-US"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hMerge="1">
                  <a:txBody>
                    <a:bodyPr/>
                    <a:lstStyle/>
                    <a:p>
                      <a:pPr marL="0" algn="ctr" defTabSz="914400" rtl="0" eaLnBrk="1" fontAlgn="ctr" latinLnBrk="0" hangingPunct="1"/>
                      <a:endParaRPr lang="zh-CN" altLang="en-US" sz="900" b="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4219" marR="4219" marT="4219" marB="0" anchor="ctr"/>
                </a:tc>
                <a:extLst>
                  <a:ext uri="{0D108BD9-81ED-4DB2-BD59-A6C34878D82A}">
                    <a16:rowId xmlns:a16="http://schemas.microsoft.com/office/drawing/2014/main" val="10011"/>
                  </a:ext>
                </a:extLst>
              </a:tr>
              <a:tr h="290828">
                <a:tc>
                  <a:txBody>
                    <a:bodyPr/>
                    <a:lstStyle/>
                    <a:p>
                      <a:pPr algn="ctr" fontAlgn="ctr">
                        <a:lnSpc>
                          <a:spcPct val="150000"/>
                        </a:lnSpc>
                      </a:pP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Mechanical life</a:t>
                      </a:r>
                      <a:r>
                        <a:rPr lang="zh-CN" altLang="en-US"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electrical self-holding</a:t>
                      </a:r>
                      <a:r>
                        <a:rPr lang="zh-CN" altLang="en-US"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a:t>
                      </a:r>
                      <a:endParaRPr lang="zh-CN" altLang="en-US" sz="900" b="0" i="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marL="0" algn="ctr" defTabSz="914400" rtl="0" eaLnBrk="1" fontAlgn="ctr" latinLnBrk="0" hangingPunct="1">
                        <a:lnSpc>
                          <a:spcPct val="150000"/>
                        </a:lnSpc>
                      </a:pPr>
                      <a:r>
                        <a:rPr lang="en-US"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time</a:t>
                      </a:r>
                    </a:p>
                  </a:txBody>
                  <a:tcPr marL="4219" marR="4219" marT="4219" marB="0" anchor="ctr">
                    <a:solidFill>
                      <a:schemeClr val="bg1">
                        <a:lumMod val="95000"/>
                      </a:schemeClr>
                    </a:solidFill>
                  </a:tcPr>
                </a:tc>
                <a:tc gridSpan="2">
                  <a:txBody>
                    <a:bodyPr/>
                    <a:lstStyle/>
                    <a:p>
                      <a:pPr marL="0" algn="ctr" defTabSz="914400" rtl="0" eaLnBrk="1" fontAlgn="ctr" latinLnBrk="0" hangingPunct="1">
                        <a:lnSpc>
                          <a:spcPct val="150000"/>
                        </a:lnSpc>
                      </a:pPr>
                      <a:r>
                        <a:rPr lang="en-US"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1,000,000</a:t>
                      </a:r>
                      <a:endParaRPr lang="en-US"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hMerge="1">
                  <a:txBody>
                    <a:bodyPr/>
                    <a:lstStyle/>
                    <a:p>
                      <a:pPr marL="0" algn="ctr" defTabSz="914400" rtl="0" eaLnBrk="1" fontAlgn="ctr" latinLnBrk="0" hangingPunct="1"/>
                      <a:endParaRPr lang="en-US" sz="900" b="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4219" marR="4219" marT="4219" marB="0" anchor="ctr"/>
                </a:tc>
                <a:extLst>
                  <a:ext uri="{0D108BD9-81ED-4DB2-BD59-A6C34878D82A}">
                    <a16:rowId xmlns:a16="http://schemas.microsoft.com/office/drawing/2014/main" val="10012"/>
                  </a:ext>
                </a:extLst>
              </a:tr>
              <a:tr h="260744">
                <a:tc>
                  <a:txBody>
                    <a:bodyPr/>
                    <a:lstStyle/>
                    <a:p>
                      <a:pPr algn="ctr" fontAlgn="ctr">
                        <a:lnSpc>
                          <a:spcPct val="150000"/>
                        </a:lnSpc>
                      </a:pP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Mechanical life (mechanical self-holding) </a:t>
                      </a:r>
                      <a:endParaRPr lang="en-US" altLang="zh-CN" sz="900" b="0" i="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a:txBody>
                    <a:bodyPr/>
                    <a:lstStyle/>
                    <a:p>
                      <a:pPr marL="0" algn="ctr" defTabSz="914400" rtl="0" eaLnBrk="1" fontAlgn="ctr" latinLnBrk="0" hangingPunct="1">
                        <a:lnSpc>
                          <a:spcPct val="150000"/>
                        </a:lnSpc>
                      </a:pPr>
                      <a:r>
                        <a:rPr lang="en-US" altLang="zh-CN"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time</a:t>
                      </a:r>
                    </a:p>
                  </a:txBody>
                  <a:tcPr marL="4219" marR="4219" marT="4219" marB="0" anchor="ctr">
                    <a:solidFill>
                      <a:schemeClr val="bg1">
                        <a:lumMod val="95000"/>
                      </a:schemeClr>
                    </a:solidFill>
                  </a:tcPr>
                </a:tc>
                <a:tc gridSpan="2">
                  <a:txBody>
                    <a:bodyPr/>
                    <a:lstStyle/>
                    <a:p>
                      <a:pPr marL="0" algn="ctr" defTabSz="914400" rtl="0" eaLnBrk="1" fontAlgn="ctr" latinLnBrk="0" hangingPunct="1">
                        <a:lnSpc>
                          <a:spcPct val="150000"/>
                        </a:lnSpc>
                      </a:pPr>
                      <a:r>
                        <a:rPr lang="en-US" altLang="zh-CN" sz="90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 300,000</a:t>
                      </a:r>
                      <a:endParaRPr lang="en-US" altLang="zh-CN" sz="900" b="0" u="none" strike="noStrike" kern="12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hMerge="1">
                  <a:txBody>
                    <a:bodyPr/>
                    <a:lstStyle/>
                    <a:p>
                      <a:pPr marL="0" algn="ctr" defTabSz="914400" rtl="0" eaLnBrk="1" fontAlgn="ctr" latinLnBrk="0" hangingPunct="1"/>
                      <a:endParaRPr lang="en-US" altLang="zh-CN" sz="900" b="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4219" marR="4219" marT="4219" marB="0" anchor="ctr"/>
                </a:tc>
                <a:extLst>
                  <a:ext uri="{0D108BD9-81ED-4DB2-BD59-A6C34878D82A}">
                    <a16:rowId xmlns:a16="http://schemas.microsoft.com/office/drawing/2014/main" val="10013"/>
                  </a:ext>
                </a:extLst>
              </a:tr>
            </a:tbl>
          </a:graphicData>
        </a:graphic>
      </p:graphicFrame>
      <p:sp>
        <p:nvSpPr>
          <p:cNvPr id="14" name="TextBox 13"/>
          <p:cNvSpPr txBox="1"/>
          <p:nvPr/>
        </p:nvSpPr>
        <p:spPr>
          <a:xfrm>
            <a:off x="695900" y="1674292"/>
            <a:ext cx="3300755" cy="275332"/>
          </a:xfrm>
          <a:prstGeom prst="rect">
            <a:avLst/>
          </a:prstGeom>
          <a:solidFill>
            <a:schemeClr val="bg1"/>
          </a:solidFill>
        </p:spPr>
        <p:txBody>
          <a:bodyPr wrap="square" rtlCol="0">
            <a:spAutoFit/>
          </a:bodyPr>
          <a:lstStyle/>
          <a:p>
            <a:pPr>
              <a:lnSpc>
                <a:spcPct val="150000"/>
              </a:lnSpc>
            </a:pPr>
            <a:r>
              <a:rPr lang="en-US"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rPr>
              <a:t>▍Main Technical Parameters for VEC Vacuum Contactor</a:t>
            </a:r>
          </a:p>
        </p:txBody>
      </p:sp>
      <p:cxnSp>
        <p:nvCxnSpPr>
          <p:cNvPr id="15" name="直接连接符 14"/>
          <p:cNvCxnSpPr/>
          <p:nvPr/>
        </p:nvCxnSpPr>
        <p:spPr>
          <a:xfrm>
            <a:off x="649077" y="1530276"/>
            <a:ext cx="626469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21" name="组合 20">
            <a:extLst>
              <a:ext uri="{FF2B5EF4-FFF2-40B4-BE49-F238E27FC236}">
                <a16:creationId xmlns:a16="http://schemas.microsoft.com/office/drawing/2014/main" id="{941B51BA-F10A-6310-B33E-88913BCD0BD7}"/>
              </a:ext>
            </a:extLst>
          </p:cNvPr>
          <p:cNvGrpSpPr/>
          <p:nvPr/>
        </p:nvGrpSpPr>
        <p:grpSpPr>
          <a:xfrm>
            <a:off x="0" y="9811196"/>
            <a:ext cx="7562850" cy="488848"/>
            <a:chOff x="0" y="9811196"/>
            <a:chExt cx="7562850" cy="488848"/>
          </a:xfrm>
        </p:grpSpPr>
        <p:sp>
          <p:nvSpPr>
            <p:cNvPr id="22" name="矩形 21">
              <a:extLst>
                <a:ext uri="{FF2B5EF4-FFF2-40B4-BE49-F238E27FC236}">
                  <a16:creationId xmlns:a16="http://schemas.microsoft.com/office/drawing/2014/main" id="{6E65F93B-1A60-6BD0-2F21-B5905F736D5B}"/>
                </a:ext>
              </a:extLst>
            </p:cNvPr>
            <p:cNvSpPr/>
            <p:nvPr/>
          </p:nvSpPr>
          <p:spPr>
            <a:xfrm>
              <a:off x="0" y="9811196"/>
              <a:ext cx="7562850"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TextBox 5">
              <a:extLst>
                <a:ext uri="{FF2B5EF4-FFF2-40B4-BE49-F238E27FC236}">
                  <a16:creationId xmlns:a16="http://schemas.microsoft.com/office/drawing/2014/main" id="{D3385358-326A-86F8-E381-037A5632CE8A}"/>
                </a:ext>
              </a:extLst>
            </p:cNvPr>
            <p:cNvSpPr txBox="1"/>
            <p:nvPr/>
          </p:nvSpPr>
          <p:spPr>
            <a:xfrm>
              <a:off x="397049" y="10099989"/>
              <a:ext cx="1234633" cy="200055"/>
            </a:xfrm>
            <a:prstGeom prst="rect">
              <a:avLst/>
            </a:prstGeom>
            <a:noFill/>
          </p:spPr>
          <p:txBody>
            <a:bodyPr wrap="none" rtlCol="0">
              <a:spAutoFit/>
            </a:bodyPr>
            <a:lstStyle/>
            <a:p>
              <a:r>
                <a:rPr lang="en-US" altLang="zh-CN" sz="700" dirty="0">
                  <a:solidFill>
                    <a:srgbClr val="139193"/>
                  </a:solidFill>
                  <a:latin typeface="Arial" panose="020B0604020202020204" pitchFamily="34" charset="0"/>
                  <a:cs typeface="Arial" panose="020B0604020202020204" pitchFamily="34" charset="0"/>
                </a:rPr>
                <a:t>www.leistung-energie.com</a:t>
              </a:r>
              <a:endParaRPr lang="zh-CN" altLang="en-US" sz="700" dirty="0">
                <a:solidFill>
                  <a:srgbClr val="139193"/>
                </a:solidFill>
                <a:latin typeface="Arial" panose="020B0604020202020204" pitchFamily="34" charset="0"/>
                <a:cs typeface="Arial" panose="020B0604020202020204" pitchFamily="34" charset="0"/>
              </a:endParaRPr>
            </a:p>
          </p:txBody>
        </p:sp>
        <p:sp>
          <p:nvSpPr>
            <p:cNvPr id="24" name="TextBox 6">
              <a:extLst>
                <a:ext uri="{FF2B5EF4-FFF2-40B4-BE49-F238E27FC236}">
                  <a16:creationId xmlns:a16="http://schemas.microsoft.com/office/drawing/2014/main" id="{82C2D3E9-30F3-A5B6-C849-8FCCA219B063}"/>
                </a:ext>
              </a:extLst>
            </p:cNvPr>
            <p:cNvSpPr txBox="1"/>
            <p:nvPr/>
          </p:nvSpPr>
          <p:spPr>
            <a:xfrm>
              <a:off x="6013673" y="10099989"/>
              <a:ext cx="1152128" cy="200055"/>
            </a:xfrm>
            <a:prstGeom prst="rect">
              <a:avLst/>
            </a:prstGeom>
            <a:noFill/>
          </p:spPr>
          <p:txBody>
            <a:bodyPr wrap="square" rtlCol="0">
              <a:spAutoFit/>
            </a:bodyPr>
            <a:lstStyle/>
            <a:p>
              <a:pPr algn="dist"/>
              <a:r>
                <a:rPr lang="en-US" altLang="zh-CN" sz="700" dirty="0">
                  <a:solidFill>
                    <a:schemeClr val="tx1">
                      <a:lumMod val="50000"/>
                      <a:lumOff val="50000"/>
                    </a:schemeClr>
                  </a:solidFill>
                  <a:latin typeface="Arial" panose="020B0604020202020204" pitchFamily="34" charset="0"/>
                  <a:ea typeface="Droid Sans Fallback" panose="020B0502000000000001" pitchFamily="50" charset="-128"/>
                  <a:cs typeface="Arial" panose="020B0604020202020204" pitchFamily="34" charset="0"/>
                </a:rPr>
                <a:t>VEC Catalog | 7 </a:t>
              </a:r>
            </a:p>
          </p:txBody>
        </p:sp>
      </p:grpSp>
    </p:spTree>
    <p:extLst>
      <p:ext uri="{BB962C8B-B14F-4D97-AF65-F5344CB8AC3E}">
        <p14:creationId xmlns:p14="http://schemas.microsoft.com/office/powerpoint/2010/main" val="50619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649077" y="1530276"/>
            <a:ext cx="626469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10" name="组合 9"/>
          <p:cNvGrpSpPr/>
          <p:nvPr/>
        </p:nvGrpSpPr>
        <p:grpSpPr>
          <a:xfrm>
            <a:off x="650181" y="522164"/>
            <a:ext cx="1767537" cy="276999"/>
            <a:chOff x="650181" y="522164"/>
            <a:chExt cx="1767537" cy="276999"/>
          </a:xfrm>
        </p:grpSpPr>
        <p:sp>
          <p:nvSpPr>
            <p:cNvPr id="11" name="TextBox 10"/>
            <p:cNvSpPr txBox="1"/>
            <p:nvPr/>
          </p:nvSpPr>
          <p:spPr>
            <a:xfrm>
              <a:off x="695900" y="522164"/>
              <a:ext cx="1721818" cy="276999"/>
            </a:xfrm>
            <a:prstGeom prst="rect">
              <a:avLst/>
            </a:prstGeom>
            <a:noFill/>
          </p:spPr>
          <p:txBody>
            <a:bodyPr wrap="none" rtlCol="0">
              <a:spAutoFit/>
            </a:bodyPr>
            <a:lstStyle/>
            <a:p>
              <a:r>
                <a:rPr lang="en-US" altLang="zh-CN"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Technical Parameters</a:t>
              </a:r>
              <a:endPar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650181" y="552651"/>
              <a:ext cx="45719"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Arial" panose="020B0604020202020204" pitchFamily="34" charset="0"/>
                <a:cs typeface="Arial" panose="020B0604020202020204" pitchFamily="34" charset="0"/>
              </a:endParaRPr>
            </a:p>
          </p:txBody>
        </p:sp>
      </p:grpSp>
      <p:graphicFrame>
        <p:nvGraphicFramePr>
          <p:cNvPr id="13" name="表格 12"/>
          <p:cNvGraphicFramePr>
            <a:graphicFrameLocks noGrp="1"/>
          </p:cNvGraphicFramePr>
          <p:nvPr>
            <p:extLst>
              <p:ext uri="{D42A27DB-BD31-4B8C-83A1-F6EECF244321}">
                <p14:modId xmlns:p14="http://schemas.microsoft.com/office/powerpoint/2010/main" val="472829745"/>
              </p:ext>
            </p:extLst>
          </p:nvPr>
        </p:nvGraphicFramePr>
        <p:xfrm>
          <a:off x="875458" y="2112792"/>
          <a:ext cx="5813669" cy="5106116"/>
        </p:xfrm>
        <a:graphic>
          <a:graphicData uri="http://schemas.openxmlformats.org/drawingml/2006/table">
            <a:tbl>
              <a:tblPr>
                <a:tableStyleId>{073A0DAA-6AF3-43AB-8588-CEC1D06C72B9}</a:tableStyleId>
              </a:tblPr>
              <a:tblGrid>
                <a:gridCol w="888949">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48256">
                  <a:extLst>
                    <a:ext uri="{9D8B030D-6E8A-4147-A177-3AD203B41FA5}">
                      <a16:colId xmlns:a16="http://schemas.microsoft.com/office/drawing/2014/main" val="20004"/>
                    </a:ext>
                  </a:extLst>
                </a:gridCol>
              </a:tblGrid>
              <a:tr h="321774">
                <a:tc gridSpan="2">
                  <a:txBody>
                    <a:bodyPr/>
                    <a:lstStyle/>
                    <a:p>
                      <a:pPr algn="ctr">
                        <a:lnSpc>
                          <a:spcPct val="150000"/>
                        </a:lnSpc>
                        <a:spcAft>
                          <a:spcPts val="0"/>
                        </a:spcAft>
                      </a:pPr>
                      <a:r>
                        <a:rPr lang="en-US" alt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Items</a:t>
                      </a:r>
                      <a:endParaRPr 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rgbClr val="139193"/>
                    </a:solidFill>
                  </a:tcPr>
                </a:tc>
                <a:tc hMerge="1">
                  <a:txBody>
                    <a:bodyPr/>
                    <a:lstStyle/>
                    <a:p>
                      <a:endParaRPr lang="zh-CN" altLang="en-US"/>
                    </a:p>
                  </a:txBody>
                  <a:tcPr>
                    <a:solidFill>
                      <a:srgbClr val="004098"/>
                    </a:solidFill>
                  </a:tcPr>
                </a:tc>
                <a:tc>
                  <a:txBody>
                    <a:bodyPr/>
                    <a:lstStyle/>
                    <a:p>
                      <a:pPr algn="ctr">
                        <a:lnSpc>
                          <a:spcPct val="150000"/>
                        </a:lnSpc>
                        <a:spcAft>
                          <a:spcPts val="0"/>
                        </a:spcAft>
                      </a:pPr>
                      <a:r>
                        <a:rPr lang="en-US" alt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Unit</a:t>
                      </a:r>
                      <a:endParaRPr 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rgbClr val="139193"/>
                    </a:solidFill>
                  </a:tcPr>
                </a:tc>
                <a:tc gridSpan="2">
                  <a:txBody>
                    <a:bodyPr/>
                    <a:lstStyle/>
                    <a:p>
                      <a:pPr algn="ctr">
                        <a:lnSpc>
                          <a:spcPct val="150000"/>
                        </a:lnSpc>
                        <a:spcAft>
                          <a:spcPts val="0"/>
                        </a:spcAft>
                      </a:pPr>
                      <a:r>
                        <a:rPr lang="en-US" alt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Data</a:t>
                      </a:r>
                      <a:endParaRPr lang="zh-CN" sz="900" b="0"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rgbClr val="139193"/>
                    </a:solidFill>
                  </a:tcPr>
                </a:tc>
                <a:tc hMerge="1">
                  <a:txBody>
                    <a:bodyPr/>
                    <a:lstStyle/>
                    <a:p>
                      <a:endParaRPr lang="zh-CN" altLang="en-US"/>
                    </a:p>
                  </a:txBody>
                  <a:tcPr/>
                </a:tc>
                <a:extLst>
                  <a:ext uri="{0D108BD9-81ED-4DB2-BD59-A6C34878D82A}">
                    <a16:rowId xmlns:a16="http://schemas.microsoft.com/office/drawing/2014/main" val="10000"/>
                  </a:ext>
                </a:extLst>
              </a:tr>
              <a:tr h="463862">
                <a:tc gridSpan="2">
                  <a:txBody>
                    <a:bodyPr/>
                    <a:lstStyle/>
                    <a:p>
                      <a:pPr algn="ctr">
                        <a:lnSpc>
                          <a:spcPct val="150000"/>
                        </a:lnSpc>
                        <a:spcAft>
                          <a:spcPts val="0"/>
                        </a:spcAft>
                      </a:pPr>
                      <a:r>
                        <a:rPr lang="en-US" alt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Rated voltage</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hMerge="1">
                  <a:txBody>
                    <a:bodyPr/>
                    <a:lstStyle/>
                    <a:p>
                      <a:endParaRPr lang="zh-CN" altLang="en-US"/>
                    </a:p>
                  </a:txBody>
                  <a:tcPr/>
                </a:tc>
                <a:tc rowSpan="4">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kV</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3.6/7.2</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alt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12</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01"/>
                  </a:ext>
                </a:extLst>
              </a:tr>
              <a:tr h="504056">
                <a:tc rowSpan="3">
                  <a:txBody>
                    <a:bodyPr/>
                    <a:lstStyle/>
                    <a:p>
                      <a:pPr algn="ctr">
                        <a:lnSpc>
                          <a:spcPct val="150000"/>
                        </a:lnSpc>
                        <a:spcAft>
                          <a:spcPts val="0"/>
                        </a:spcAft>
                      </a:pPr>
                      <a:r>
                        <a:rPr lang="en-US" altLang="zh-CN" sz="900" kern="100" dirty="0">
                          <a:effectLst/>
                          <a:latin typeface="Arial" panose="020B0604020202020204" pitchFamily="34" charset="0"/>
                          <a:ea typeface="微软雅黑" panose="020B0503020204020204" pitchFamily="34" charset="-122"/>
                          <a:cs typeface="Arial" panose="020B0604020202020204" pitchFamily="34" charset="0"/>
                        </a:rPr>
                        <a:t>Rated insulation level</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fontAlgn="ctr">
                        <a:lnSpc>
                          <a:spcPct val="150000"/>
                        </a:lnSpc>
                      </a:pP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Rated short-time power frequency withstand voltage</a:t>
                      </a:r>
                      <a:r>
                        <a:rPr lang="zh-CN" altLang="en-US"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1min</a:t>
                      </a:r>
                      <a:r>
                        <a:rPr lang="zh-CN" altLang="en-US"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a:t>
                      </a:r>
                      <a:endParaRPr lang="en-US" sz="900" b="0" i="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vMerge="1">
                  <a:txBody>
                    <a:bodyPr/>
                    <a:lstStyle/>
                    <a:p>
                      <a:endParaRPr lang="zh-CN" altLang="en-US"/>
                    </a:p>
                  </a:txBody>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32</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alt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42</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02"/>
                  </a:ext>
                </a:extLst>
              </a:tr>
              <a:tr h="504056">
                <a:tc vMerge="1">
                  <a:txBody>
                    <a:bodyPr/>
                    <a:lstStyle/>
                    <a:p>
                      <a:endParaRPr lang="zh-CN" altLang="en-US"/>
                    </a:p>
                  </a:txBody>
                  <a:tcPr/>
                </a:tc>
                <a:tc>
                  <a:txBody>
                    <a:bodyPr/>
                    <a:lstStyle/>
                    <a:p>
                      <a:pPr algn="ctr" fontAlgn="ctr">
                        <a:lnSpc>
                          <a:spcPct val="150000"/>
                        </a:lnSpc>
                      </a:pPr>
                      <a:r>
                        <a:rPr lang="en-US" altLang="zh-CN" sz="90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Rated lightning impulse withstand voltage (peak)</a:t>
                      </a:r>
                      <a:endParaRPr lang="en-US" altLang="zh-CN" sz="900" b="0" i="0" u="none" strike="noStrike"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4219" marR="4219" marT="4219" marB="0" anchor="ctr">
                    <a:solidFill>
                      <a:schemeClr val="bg1">
                        <a:lumMod val="95000"/>
                      </a:schemeClr>
                    </a:solidFill>
                  </a:tcPr>
                </a:tc>
                <a:tc vMerge="1">
                  <a:txBody>
                    <a:bodyPr/>
                    <a:lstStyle/>
                    <a:p>
                      <a:endParaRPr lang="zh-CN" altLang="en-US"/>
                    </a:p>
                  </a:txBody>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60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alt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75</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03"/>
                  </a:ext>
                </a:extLst>
              </a:tr>
              <a:tr h="464118">
                <a:tc vMerge="1">
                  <a:txBody>
                    <a:bodyPr/>
                    <a:lstStyle/>
                    <a:p>
                      <a:endParaRPr lang="zh-CN" altLang="en-US"/>
                    </a:p>
                  </a:txBody>
                  <a:tcPr/>
                </a:tc>
                <a:tc>
                  <a:txBody>
                    <a:bodyPr/>
                    <a:lstStyle/>
                    <a:p>
                      <a:pPr algn="ctr">
                        <a:lnSpc>
                          <a:spcPct val="150000"/>
                        </a:lnSpc>
                        <a:spcAft>
                          <a:spcPts val="0"/>
                        </a:spcAft>
                      </a:pPr>
                      <a:r>
                        <a:rPr lang="en-US" alt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Rated short-time power frequency withstand voltage </a:t>
                      </a:r>
                      <a:r>
                        <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a:t>
                      </a: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1min</a:t>
                      </a:r>
                      <a:r>
                        <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a:t>
                      </a:r>
                    </a:p>
                  </a:txBody>
                  <a:tcPr marL="68580" marR="68580" marT="0" marB="0" anchor="ctr">
                    <a:solidFill>
                      <a:schemeClr val="bg1">
                        <a:lumMod val="95000"/>
                      </a:schemeClr>
                    </a:solidFill>
                  </a:tcPr>
                </a:tc>
                <a:tc vMerge="1">
                  <a:txBody>
                    <a:bodyPr/>
                    <a:lstStyle/>
                    <a:p>
                      <a:endParaRPr lang="zh-CN" altLang="en-US"/>
                    </a:p>
                  </a:txBody>
                  <a:tcPr/>
                </a:tc>
                <a:tc gridSpan="2">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2</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hMerge="1">
                  <a:txBody>
                    <a:bodyPr/>
                    <a:lstStyle/>
                    <a:p>
                      <a:endParaRPr lang="zh-CN" altLang="en-US"/>
                    </a:p>
                  </a:txBody>
                  <a:tcPr/>
                </a:tc>
                <a:extLst>
                  <a:ext uri="{0D108BD9-81ED-4DB2-BD59-A6C34878D82A}">
                    <a16:rowId xmlns:a16="http://schemas.microsoft.com/office/drawing/2014/main" val="10004"/>
                  </a:ext>
                </a:extLst>
              </a:tr>
              <a:tr h="471986">
                <a:tc gridSpan="2">
                  <a:txBody>
                    <a:bodyPr/>
                    <a:lstStyle/>
                    <a:p>
                      <a:pPr algn="ctr">
                        <a:lnSpc>
                          <a:spcPct val="150000"/>
                        </a:lnSpc>
                        <a:spcAft>
                          <a:spcPts val="0"/>
                        </a:spcAft>
                      </a:pPr>
                      <a:r>
                        <a:rPr lang="en-US" alt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Rated frequency</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hMerge="1">
                  <a:txBody>
                    <a:bodyPr/>
                    <a:lstStyle/>
                    <a:p>
                      <a:endParaRPr lang="zh-CN" altLang="en-US"/>
                    </a:p>
                  </a:txBody>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Hz</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gridSpan="2">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50/60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hMerge="1">
                  <a:txBody>
                    <a:bodyPr/>
                    <a:lstStyle/>
                    <a:p>
                      <a:endParaRPr lang="zh-CN" altLang="en-US"/>
                    </a:p>
                  </a:txBody>
                  <a:tcPr/>
                </a:tc>
                <a:extLst>
                  <a:ext uri="{0D108BD9-81ED-4DB2-BD59-A6C34878D82A}">
                    <a16:rowId xmlns:a16="http://schemas.microsoft.com/office/drawing/2014/main" val="10005"/>
                  </a:ext>
                </a:extLst>
              </a:tr>
              <a:tr h="432048">
                <a:tc gridSpan="2">
                  <a:txBody>
                    <a:bodyPr/>
                    <a:lstStyle/>
                    <a:p>
                      <a:pPr algn="ctr">
                        <a:lnSpc>
                          <a:spcPct val="150000"/>
                        </a:lnSpc>
                        <a:spcAft>
                          <a:spcPts val="0"/>
                        </a:spcAft>
                      </a:pPr>
                      <a:r>
                        <a:rPr lang="en-US" alt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Rated current</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hMerge="1">
                  <a:txBody>
                    <a:bodyPr/>
                    <a:lstStyle/>
                    <a:p>
                      <a:endParaRPr lang="zh-CN" altLang="en-US"/>
                    </a:p>
                  </a:txBody>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A</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250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alt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160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06"/>
                  </a:ext>
                </a:extLst>
              </a:tr>
              <a:tr h="504056">
                <a:tc gridSpan="2">
                  <a:txBody>
                    <a:bodyPr/>
                    <a:lstStyle/>
                    <a:p>
                      <a:pPr algn="ctr">
                        <a:lnSpc>
                          <a:spcPct val="150000"/>
                        </a:lnSpc>
                        <a:spcAft>
                          <a:spcPts val="0"/>
                        </a:spcAft>
                      </a:pPr>
                      <a:r>
                        <a:rPr lang="en-US" alt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Rated short-circuit closing current (peak) </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hMerge="1">
                  <a:txBody>
                    <a:bodyPr/>
                    <a:lstStyle/>
                    <a:p>
                      <a:endParaRPr lang="zh-CN" altLang="en-US"/>
                    </a:p>
                  </a:txBody>
                  <a:tcPr/>
                </a:tc>
                <a:tc rowSpan="2">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kA</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gridSpan="2">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130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hMerge="1">
                  <a:txBody>
                    <a:bodyPr/>
                    <a:lstStyle/>
                    <a:p>
                      <a:endParaRPr lang="zh-CN" altLang="en-US"/>
                    </a:p>
                  </a:txBody>
                  <a:tcPr/>
                </a:tc>
                <a:extLst>
                  <a:ext uri="{0D108BD9-81ED-4DB2-BD59-A6C34878D82A}">
                    <a16:rowId xmlns:a16="http://schemas.microsoft.com/office/drawing/2014/main" val="10007"/>
                  </a:ext>
                </a:extLst>
              </a:tr>
              <a:tr h="432048">
                <a:tc gridSpan="2">
                  <a:txBody>
                    <a:bodyPr/>
                    <a:lstStyle/>
                    <a:p>
                      <a:pPr algn="ctr">
                        <a:lnSpc>
                          <a:spcPct val="150000"/>
                        </a:lnSpc>
                        <a:spcAft>
                          <a:spcPts val="0"/>
                        </a:spcAft>
                      </a:pPr>
                      <a:r>
                        <a:rPr lang="en-US" alt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Rated short-circuit breaking current (expected value) </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hMerge="1">
                  <a:txBody>
                    <a:bodyPr/>
                    <a:lstStyle/>
                    <a:p>
                      <a:endParaRPr lang="zh-CN" altLang="en-US"/>
                    </a:p>
                  </a:txBody>
                  <a:tcPr/>
                </a:tc>
                <a:tc vMerge="1">
                  <a:txBody>
                    <a:bodyPr/>
                    <a:lstStyle/>
                    <a:p>
                      <a:endParaRPr lang="zh-CN" altLang="en-US"/>
                    </a:p>
                  </a:txBody>
                  <a:tcPr/>
                </a:tc>
                <a:tc gridSpan="2">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50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hMerge="1">
                  <a:txBody>
                    <a:bodyPr/>
                    <a:lstStyle/>
                    <a:p>
                      <a:endParaRPr lang="zh-CN" altLang="en-US"/>
                    </a:p>
                  </a:txBody>
                  <a:tcPr/>
                </a:tc>
                <a:extLst>
                  <a:ext uri="{0D108BD9-81ED-4DB2-BD59-A6C34878D82A}">
                    <a16:rowId xmlns:a16="http://schemas.microsoft.com/office/drawing/2014/main" val="10008"/>
                  </a:ext>
                </a:extLst>
              </a:tr>
              <a:tr h="504056">
                <a:tc gridSpan="2">
                  <a:txBody>
                    <a:bodyPr/>
                    <a:lstStyle/>
                    <a:p>
                      <a:pPr algn="ctr">
                        <a:lnSpc>
                          <a:spcPct val="150000"/>
                        </a:lnSpc>
                        <a:spcAft>
                          <a:spcPts val="0"/>
                        </a:spcAft>
                      </a:pPr>
                      <a:r>
                        <a:rPr lang="en-US" alt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Rated take-over current </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hMerge="1">
                  <a:txBody>
                    <a:bodyPr/>
                    <a:lstStyle/>
                    <a:p>
                      <a:endParaRPr lang="zh-CN" altLang="en-US"/>
                    </a:p>
                  </a:txBody>
                  <a:tcPr/>
                </a:tc>
                <a:tc>
                  <a:txBody>
                    <a:bodyPr/>
                    <a:lstStyle/>
                    <a:p>
                      <a:pPr algn="ctr">
                        <a:lnSpc>
                          <a:spcPct val="150000"/>
                        </a:lnSpc>
                        <a:spcAft>
                          <a:spcPts val="0"/>
                        </a:spcAft>
                      </a:pPr>
                      <a:r>
                        <a:rPr lang="en-US"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A</a:t>
                      </a:r>
                      <a:endParaRPr lang="zh-CN"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4000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50000"/>
                        </a:lnSpc>
                        <a:spcAft>
                          <a:spcPts val="0"/>
                        </a:spcAft>
                      </a:pPr>
                      <a:r>
                        <a:rPr lang="en-US" alt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4000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09"/>
                  </a:ext>
                </a:extLst>
              </a:tr>
              <a:tr h="504056">
                <a:tc gridSpan="2">
                  <a:txBody>
                    <a:bodyPr/>
                    <a:lstStyle/>
                    <a:p>
                      <a:pPr algn="ctr">
                        <a:lnSpc>
                          <a:spcPct val="150000"/>
                        </a:lnSpc>
                        <a:spcAft>
                          <a:spcPts val="0"/>
                        </a:spcAft>
                      </a:pPr>
                      <a:r>
                        <a:rPr lang="en-US" alt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Main circuit resistance</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hMerge="1">
                  <a:txBody>
                    <a:bodyPr/>
                    <a:lstStyle/>
                    <a:p>
                      <a:endParaRPr lang="zh-CN" altLang="en-US"/>
                    </a:p>
                  </a:txBody>
                  <a:tcPr/>
                </a:tc>
                <a:tc>
                  <a:txBody>
                    <a:bodyPr/>
                    <a:lstStyle/>
                    <a:p>
                      <a:pPr algn="ctr">
                        <a:lnSpc>
                          <a:spcPct val="150000"/>
                        </a:lnSpc>
                        <a:spcAft>
                          <a:spcPts val="0"/>
                        </a:spcAft>
                      </a:pPr>
                      <a:r>
                        <a:rPr lang="en-US"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u</a:t>
                      </a:r>
                      <a:r>
                        <a:rPr lang="zh-CN" sz="900" kern="10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Ω</a:t>
                      </a:r>
                    </a:p>
                  </a:txBody>
                  <a:tcPr marL="68580" marR="68580" marT="0" marB="0" anchor="ctr">
                    <a:solidFill>
                      <a:schemeClr val="bg1">
                        <a:lumMod val="95000"/>
                      </a:schemeClr>
                    </a:solidFill>
                  </a:tcPr>
                </a:tc>
                <a:tc gridSpan="2">
                  <a:txBody>
                    <a:bodyPr/>
                    <a:lstStyle/>
                    <a:p>
                      <a:pPr algn="ctr">
                        <a:lnSpc>
                          <a:spcPct val="150000"/>
                        </a:lnSpc>
                        <a:spcAft>
                          <a:spcPts val="0"/>
                        </a:spcAft>
                      </a:pPr>
                      <a:r>
                        <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2</a:t>
                      </a:r>
                      <a:r>
                        <a:rPr lang="en-US"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50</a:t>
                      </a:r>
                      <a:endParaRPr lang="zh-CN" sz="900" kern="10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solidFill>
                      <a:schemeClr val="bg1">
                        <a:lumMod val="95000"/>
                      </a:schemeClr>
                    </a:solidFill>
                  </a:tcPr>
                </a:tc>
                <a:tc hMerge="1">
                  <a:txBody>
                    <a:bodyPr/>
                    <a:lstStyle/>
                    <a:p>
                      <a:endParaRPr lang="zh-CN" altLang="en-US"/>
                    </a:p>
                  </a:txBody>
                  <a:tcPr/>
                </a:tc>
                <a:extLst>
                  <a:ext uri="{0D108BD9-81ED-4DB2-BD59-A6C34878D82A}">
                    <a16:rowId xmlns:a16="http://schemas.microsoft.com/office/drawing/2014/main" val="10010"/>
                  </a:ext>
                </a:extLst>
              </a:tr>
            </a:tbl>
          </a:graphicData>
        </a:graphic>
      </p:graphicFrame>
      <p:sp>
        <p:nvSpPr>
          <p:cNvPr id="14" name="TextBox 13"/>
          <p:cNvSpPr txBox="1"/>
          <p:nvPr/>
        </p:nvSpPr>
        <p:spPr>
          <a:xfrm>
            <a:off x="875458" y="7575173"/>
            <a:ext cx="5821894" cy="584775"/>
          </a:xfrm>
          <a:prstGeom prst="rect">
            <a:avLst/>
          </a:prstGeom>
          <a:solidFill>
            <a:schemeClr val="bg1">
              <a:lumMod val="95000"/>
            </a:schemeClr>
          </a:solidFill>
        </p:spPr>
        <p:txBody>
          <a:bodyPr wrap="square" rtlCol="0">
            <a:spAutoFit/>
          </a:bodyPr>
          <a:lstStyle/>
          <a:p>
            <a:pPr>
              <a:lnSpc>
                <a:spcPct val="150000"/>
              </a:lnSpc>
            </a:pPr>
            <a:r>
              <a:rPr lang="en-US" altLang="zh-CN" sz="800" dirty="0">
                <a:solidFill>
                  <a:srgbClr val="139193"/>
                </a:solidFill>
                <a:latin typeface="Arial" panose="020B0604020202020204" pitchFamily="34" charset="0"/>
                <a:ea typeface="微软雅黑" panose="020B0503020204020204" pitchFamily="34" charset="-122"/>
                <a:cs typeface="Arial" panose="020B0604020202020204" pitchFamily="34" charset="0"/>
              </a:rPr>
              <a:t>▍</a:t>
            </a:r>
          </a:p>
          <a:p>
            <a:pPr>
              <a:lnSpc>
                <a:spcPts val="1200"/>
              </a:lnSpc>
            </a:pPr>
            <a:r>
              <a:rPr lang="en-US" altLang="zh-CN"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Note: The high voltage fuse is replaced by an analog fuse with a negligible resistance when measuring the resistance of main circuit. </a:t>
            </a:r>
          </a:p>
        </p:txBody>
      </p:sp>
      <p:sp>
        <p:nvSpPr>
          <p:cNvPr id="15" name="TextBox 14"/>
          <p:cNvSpPr txBox="1"/>
          <p:nvPr/>
        </p:nvSpPr>
        <p:spPr>
          <a:xfrm>
            <a:off x="695900" y="1674292"/>
            <a:ext cx="4668907" cy="275332"/>
          </a:xfrm>
          <a:prstGeom prst="rect">
            <a:avLst/>
          </a:prstGeom>
          <a:solidFill>
            <a:schemeClr val="bg1"/>
          </a:solidFill>
        </p:spPr>
        <p:txBody>
          <a:bodyPr wrap="square" rtlCol="0">
            <a:spAutoFit/>
          </a:bodyPr>
          <a:lstStyle/>
          <a:p>
            <a:pPr>
              <a:lnSpc>
                <a:spcPct val="150000"/>
              </a:lnSpc>
            </a:pPr>
            <a:r>
              <a:rPr lang="en-US"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rPr>
              <a:t>▍Main Technical Parameters for VEC Vacuum Contactor &amp; Fuse Combination Unit</a:t>
            </a:r>
          </a:p>
        </p:txBody>
      </p:sp>
      <p:grpSp>
        <p:nvGrpSpPr>
          <p:cNvPr id="21" name="组合 20">
            <a:extLst>
              <a:ext uri="{FF2B5EF4-FFF2-40B4-BE49-F238E27FC236}">
                <a16:creationId xmlns:a16="http://schemas.microsoft.com/office/drawing/2014/main" id="{5CAF6609-FEB9-6888-5CFB-C1FDEA2A4453}"/>
              </a:ext>
            </a:extLst>
          </p:cNvPr>
          <p:cNvGrpSpPr/>
          <p:nvPr/>
        </p:nvGrpSpPr>
        <p:grpSpPr>
          <a:xfrm>
            <a:off x="0" y="9811196"/>
            <a:ext cx="7562850" cy="488087"/>
            <a:chOff x="0" y="9811196"/>
            <a:chExt cx="7562850" cy="488087"/>
          </a:xfrm>
        </p:grpSpPr>
        <p:grpSp>
          <p:nvGrpSpPr>
            <p:cNvPr id="22" name="组合 21">
              <a:extLst>
                <a:ext uri="{FF2B5EF4-FFF2-40B4-BE49-F238E27FC236}">
                  <a16:creationId xmlns:a16="http://schemas.microsoft.com/office/drawing/2014/main" id="{6690AA0C-129A-4DDE-F8AC-8DDEBA7D842E}"/>
                </a:ext>
              </a:extLst>
            </p:cNvPr>
            <p:cNvGrpSpPr/>
            <p:nvPr/>
          </p:nvGrpSpPr>
          <p:grpSpPr>
            <a:xfrm>
              <a:off x="399943" y="10099228"/>
              <a:ext cx="6923265" cy="200055"/>
              <a:chOff x="396255" y="10099228"/>
              <a:chExt cx="6923265" cy="200055"/>
            </a:xfrm>
          </p:grpSpPr>
          <p:sp>
            <p:nvSpPr>
              <p:cNvPr id="24" name="TextBox 8">
                <a:extLst>
                  <a:ext uri="{FF2B5EF4-FFF2-40B4-BE49-F238E27FC236}">
                    <a16:creationId xmlns:a16="http://schemas.microsoft.com/office/drawing/2014/main" id="{0D2B2430-9DB9-3897-70D4-C006F97D7187}"/>
                  </a:ext>
                </a:extLst>
              </p:cNvPr>
              <p:cNvSpPr txBox="1"/>
              <p:nvPr/>
            </p:nvSpPr>
            <p:spPr>
              <a:xfrm>
                <a:off x="6084887" y="10099228"/>
                <a:ext cx="1234633" cy="200055"/>
              </a:xfrm>
              <a:prstGeom prst="rect">
                <a:avLst/>
              </a:prstGeom>
              <a:noFill/>
            </p:spPr>
            <p:txBody>
              <a:bodyPr wrap="none" rtlCol="0">
                <a:spAutoFit/>
              </a:bodyPr>
              <a:lstStyle/>
              <a:p>
                <a:r>
                  <a:rPr lang="en-US" altLang="zh-CN" sz="700" dirty="0">
                    <a:solidFill>
                      <a:srgbClr val="139193"/>
                    </a:solidFill>
                    <a:latin typeface="Arial" panose="020B0604020202020204" pitchFamily="34" charset="0"/>
                    <a:cs typeface="Arial" panose="020B0604020202020204" pitchFamily="34" charset="0"/>
                  </a:rPr>
                  <a:t>www.leistung-energie.com</a:t>
                </a:r>
                <a:endParaRPr lang="zh-CN" altLang="en-US" sz="700" dirty="0">
                  <a:solidFill>
                    <a:srgbClr val="139193"/>
                  </a:solidFill>
                  <a:latin typeface="Arial" panose="020B0604020202020204" pitchFamily="34" charset="0"/>
                  <a:cs typeface="Arial" panose="020B0604020202020204" pitchFamily="34" charset="0"/>
                </a:endParaRPr>
              </a:p>
            </p:txBody>
          </p:sp>
          <p:sp>
            <p:nvSpPr>
              <p:cNvPr id="25" name="TextBox 7">
                <a:extLst>
                  <a:ext uri="{FF2B5EF4-FFF2-40B4-BE49-F238E27FC236}">
                    <a16:creationId xmlns:a16="http://schemas.microsoft.com/office/drawing/2014/main" id="{37C5A79A-CC95-273F-204A-A0DD8927F88B}"/>
                  </a:ext>
                </a:extLst>
              </p:cNvPr>
              <p:cNvSpPr txBox="1"/>
              <p:nvPr/>
            </p:nvSpPr>
            <p:spPr>
              <a:xfrm>
                <a:off x="396255" y="10099228"/>
                <a:ext cx="1152128" cy="200055"/>
              </a:xfrm>
              <a:prstGeom prst="rect">
                <a:avLst/>
              </a:prstGeom>
              <a:noFill/>
            </p:spPr>
            <p:txBody>
              <a:bodyPr wrap="square" rtlCol="0">
                <a:spAutoFit/>
              </a:bodyPr>
              <a:lstStyle/>
              <a:p>
                <a:pPr algn="dist"/>
                <a:r>
                  <a:rPr lang="en-US" altLang="zh-CN" sz="700" dirty="0">
                    <a:solidFill>
                      <a:schemeClr val="tx1">
                        <a:lumMod val="50000"/>
                        <a:lumOff val="50000"/>
                      </a:schemeClr>
                    </a:solidFill>
                    <a:latin typeface="Arial" panose="020B0604020202020204" pitchFamily="34" charset="0"/>
                    <a:ea typeface="Droid Sans Fallback" panose="020B0502000000000001" pitchFamily="50" charset="-128"/>
                    <a:cs typeface="Arial" panose="020B0604020202020204" pitchFamily="34" charset="0"/>
                  </a:rPr>
                  <a:t> 8 | VEC Catalog</a:t>
                </a:r>
              </a:p>
            </p:txBody>
          </p:sp>
        </p:grpSp>
        <p:sp>
          <p:nvSpPr>
            <p:cNvPr id="23" name="矩形 22">
              <a:extLst>
                <a:ext uri="{FF2B5EF4-FFF2-40B4-BE49-F238E27FC236}">
                  <a16:creationId xmlns:a16="http://schemas.microsoft.com/office/drawing/2014/main" id="{843C25A6-C497-47EA-C472-DFC4C9FF17B1}"/>
                </a:ext>
              </a:extLst>
            </p:cNvPr>
            <p:cNvSpPr/>
            <p:nvPr/>
          </p:nvSpPr>
          <p:spPr>
            <a:xfrm>
              <a:off x="0" y="9811196"/>
              <a:ext cx="7562850"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657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a:extLst>
              <a:ext uri="{FF2B5EF4-FFF2-40B4-BE49-F238E27FC236}">
                <a16:creationId xmlns:a16="http://schemas.microsoft.com/office/drawing/2014/main" id="{79A41DAB-F6A3-48FE-B66F-CECCECC1F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353" y="4628639"/>
            <a:ext cx="1553343" cy="1642959"/>
          </a:xfrm>
          <a:prstGeom prst="rect">
            <a:avLst/>
          </a:prstGeom>
        </p:spPr>
      </p:pic>
      <p:pic>
        <p:nvPicPr>
          <p:cNvPr id="24" name="图片 23">
            <a:extLst>
              <a:ext uri="{FF2B5EF4-FFF2-40B4-BE49-F238E27FC236}">
                <a16:creationId xmlns:a16="http://schemas.microsoft.com/office/drawing/2014/main" id="{20B28419-1629-4B5F-9682-710BED3AA3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7021" y="4622165"/>
            <a:ext cx="1503360" cy="1643343"/>
          </a:xfrm>
          <a:prstGeom prst="rect">
            <a:avLst/>
          </a:prstGeom>
        </p:spPr>
      </p:pic>
      <p:sp>
        <p:nvSpPr>
          <p:cNvPr id="14" name="矩形 13"/>
          <p:cNvSpPr/>
          <p:nvPr/>
        </p:nvSpPr>
        <p:spPr>
          <a:xfrm>
            <a:off x="649078" y="1841242"/>
            <a:ext cx="6264696" cy="253916"/>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latin typeface="Arial" panose="020B0604020202020204" pitchFamily="34" charset="0"/>
              <a:cs typeface="Arial" panose="020B0604020202020204" pitchFamily="34" charset="0"/>
            </a:endParaRPr>
          </a:p>
        </p:txBody>
      </p:sp>
      <p:sp>
        <p:nvSpPr>
          <p:cNvPr id="8" name="TextBox 7"/>
          <p:cNvSpPr txBox="1"/>
          <p:nvPr/>
        </p:nvSpPr>
        <p:spPr>
          <a:xfrm>
            <a:off x="828303" y="2240771"/>
            <a:ext cx="6192688" cy="1962076"/>
          </a:xfrm>
          <a:prstGeom prst="rect">
            <a:avLst/>
          </a:prstGeom>
          <a:noFill/>
        </p:spPr>
        <p:txBody>
          <a:bodyPr wrap="square" rtlCol="0">
            <a:spAutoFit/>
          </a:bodyPr>
          <a:lstStyle/>
          <a:p>
            <a:pPr>
              <a:lnSpc>
                <a:spcPct val="15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VEC  07  M</a:t>
            </a:r>
          </a:p>
          <a:p>
            <a:pPr>
              <a:lnSpc>
                <a:spcPct val="150000"/>
              </a:lnSpc>
            </a:pPr>
            <a:endPar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Holding method</a:t>
            </a: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M: Mechanical holding, E: Electrical holding</a:t>
            </a: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p>
          <a:p>
            <a:pPr>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Rated working voltage (kV)</a:t>
            </a: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07: 7.2kV</a:t>
            </a: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12: 12kV</a:t>
            </a: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p>
          <a:p>
            <a:pPr>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Model of vacuum contactor</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pPr>
            <a:endParaRPr lang="en-US" altLang="zh-CN" sz="900" dirty="0">
              <a:solidFill>
                <a:srgbClr val="004098"/>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rPr>
              <a:t>▍Product Model Description</a:t>
            </a:r>
          </a:p>
          <a:p>
            <a:pPr>
              <a:lnSpc>
                <a:spcPct val="150000"/>
              </a:lnSpc>
            </a:pPr>
            <a:r>
              <a:rPr lang="en-US" altLang="zh-CN" sz="9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Vacuum contactor series products include VEC pole spacing 205mm and VEC pole spacing 310mm versions, the specific models are as follows:</a:t>
            </a:r>
          </a:p>
        </p:txBody>
      </p:sp>
      <p:cxnSp>
        <p:nvCxnSpPr>
          <p:cNvPr id="9" name="直接连接符 8"/>
          <p:cNvCxnSpPr/>
          <p:nvPr/>
        </p:nvCxnSpPr>
        <p:spPr>
          <a:xfrm>
            <a:off x="649077" y="1530276"/>
            <a:ext cx="626469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10" name="组合 9"/>
          <p:cNvGrpSpPr/>
          <p:nvPr/>
        </p:nvGrpSpPr>
        <p:grpSpPr>
          <a:xfrm>
            <a:off x="650181" y="522164"/>
            <a:ext cx="1219438" cy="276999"/>
            <a:chOff x="650181" y="522164"/>
            <a:chExt cx="1219438" cy="276999"/>
          </a:xfrm>
        </p:grpSpPr>
        <p:sp>
          <p:nvSpPr>
            <p:cNvPr id="11" name="TextBox 10"/>
            <p:cNvSpPr txBox="1"/>
            <p:nvPr/>
          </p:nvSpPr>
          <p:spPr>
            <a:xfrm>
              <a:off x="695900" y="522164"/>
              <a:ext cx="1173719" cy="276999"/>
            </a:xfrm>
            <a:prstGeom prst="rect">
              <a:avLst/>
            </a:prstGeom>
            <a:noFill/>
          </p:spPr>
          <p:txBody>
            <a:bodyPr wrap="none" rtlCol="0">
              <a:spAutoFit/>
            </a:bodyPr>
            <a:lstStyle/>
            <a:p>
              <a:r>
                <a:rPr lang="en-US" altLang="zh-CN"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Product Model</a:t>
              </a:r>
              <a:endPar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650181" y="552651"/>
              <a:ext cx="45719"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grpSp>
      <p:sp>
        <p:nvSpPr>
          <p:cNvPr id="13" name="文本框 15"/>
          <p:cNvSpPr txBox="1"/>
          <p:nvPr/>
        </p:nvSpPr>
        <p:spPr>
          <a:xfrm>
            <a:off x="643621" y="1851854"/>
            <a:ext cx="1644571" cy="246221"/>
          </a:xfrm>
          <a:prstGeom prst="rect">
            <a:avLst/>
          </a:prstGeom>
          <a:noFill/>
          <a:ln w="9525">
            <a:noFill/>
            <a:miter lim="800000"/>
            <a:headEnd/>
            <a:tailEnd/>
          </a:ln>
        </p:spPr>
        <p:txBody>
          <a:bodyPr wrap="square">
            <a:spAutoFit/>
          </a:bodyPr>
          <a:lstStyle>
            <a:defPPr>
              <a:defRPr lang="zh-CN"/>
            </a:defPPr>
            <a:lvl1pPr eaLnBrk="0" hangingPunct="0">
              <a:defRPr sz="2400" b="1">
                <a:latin typeface="Arial" charset="0"/>
              </a:defRPr>
            </a:lvl1pPr>
            <a:lvl2pPr marL="742950" indent="-285750" eaLnBrk="0" hangingPunct="0">
              <a:defRPr b="1">
                <a:latin typeface="Arial" charset="0"/>
              </a:defRPr>
            </a:lvl2pPr>
            <a:lvl3pPr marL="1143000" indent="-228600" eaLnBrk="0" hangingPunct="0">
              <a:defRPr b="1">
                <a:latin typeface="Arial" charset="0"/>
              </a:defRPr>
            </a:lvl3pPr>
            <a:lvl4pPr marL="1600200" indent="-228600" eaLnBrk="0" hangingPunct="0">
              <a:defRPr b="1">
                <a:latin typeface="Arial" charset="0"/>
              </a:defRPr>
            </a:lvl4pPr>
            <a:lvl5pPr marL="2057400" indent="-228600" eaLnBrk="0" hangingPunct="0">
              <a:defRPr b="1">
                <a:latin typeface="Arial" charset="0"/>
              </a:defRPr>
            </a:lvl5pPr>
            <a:lvl6pPr marL="2514600" indent="-228600" eaLnBrk="0" fontAlgn="b" hangingPunct="0">
              <a:spcBef>
                <a:spcPct val="0"/>
              </a:spcBef>
              <a:spcAft>
                <a:spcPct val="0"/>
              </a:spcAft>
              <a:defRPr b="1">
                <a:latin typeface="Arial" charset="0"/>
              </a:defRPr>
            </a:lvl6pPr>
            <a:lvl7pPr marL="2971800" indent="-228600" eaLnBrk="0" fontAlgn="b" hangingPunct="0">
              <a:spcBef>
                <a:spcPct val="0"/>
              </a:spcBef>
              <a:spcAft>
                <a:spcPct val="0"/>
              </a:spcAft>
              <a:defRPr b="1">
                <a:latin typeface="Arial" charset="0"/>
              </a:defRPr>
            </a:lvl7pPr>
            <a:lvl8pPr marL="3429000" indent="-228600" eaLnBrk="0" fontAlgn="b" hangingPunct="0">
              <a:spcBef>
                <a:spcPct val="0"/>
              </a:spcBef>
              <a:spcAft>
                <a:spcPct val="0"/>
              </a:spcAft>
              <a:defRPr b="1">
                <a:latin typeface="Arial" charset="0"/>
              </a:defRPr>
            </a:lvl8pPr>
            <a:lvl9pPr marL="3886200" indent="-228600" eaLnBrk="0" fontAlgn="b" hangingPunct="0">
              <a:spcBef>
                <a:spcPct val="0"/>
              </a:spcBef>
              <a:spcAft>
                <a:spcPct val="0"/>
              </a:spcAft>
              <a:defRPr b="1">
                <a:latin typeface="Arial" charset="0"/>
              </a:defRPr>
            </a:lvl9pPr>
          </a:lstStyle>
          <a:p>
            <a:r>
              <a:rPr lang="en-US" altLang="zh-CN" sz="1000" b="0" dirty="0">
                <a:solidFill>
                  <a:prstClr val="white"/>
                </a:solidFill>
                <a:latin typeface="Arial" panose="020B0604020202020204" pitchFamily="34" charset="0"/>
                <a:ea typeface="微软雅黑" panose="020B0503020204020204" pitchFamily="34" charset="-122"/>
                <a:cs typeface="Arial" panose="020B0604020202020204" pitchFamily="34" charset="0"/>
              </a:rPr>
              <a:t>Product Model</a:t>
            </a:r>
            <a:endParaRPr lang="zh-CN" altLang="en-US" sz="1000" b="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8" name="组合 17"/>
          <p:cNvGrpSpPr/>
          <p:nvPr/>
        </p:nvGrpSpPr>
        <p:grpSpPr>
          <a:xfrm>
            <a:off x="972319" y="2538388"/>
            <a:ext cx="546209" cy="724622"/>
            <a:chOff x="1044327" y="2605854"/>
            <a:chExt cx="546209" cy="724622"/>
          </a:xfrm>
        </p:grpSpPr>
        <p:cxnSp>
          <p:nvCxnSpPr>
            <p:cNvPr id="3" name="直接连接符 2"/>
            <p:cNvCxnSpPr/>
            <p:nvPr/>
          </p:nvCxnSpPr>
          <p:spPr>
            <a:xfrm>
              <a:off x="1471382" y="2605854"/>
              <a:ext cx="0" cy="292574"/>
            </a:xfrm>
            <a:prstGeom prst="line">
              <a:avLst/>
            </a:prstGeom>
            <a:ln>
              <a:solidFill>
                <a:srgbClr val="139193"/>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471382" y="2898428"/>
              <a:ext cx="119154" cy="0"/>
            </a:xfrm>
            <a:prstGeom prst="line">
              <a:avLst/>
            </a:prstGeom>
            <a:ln>
              <a:solidFill>
                <a:srgbClr val="13919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260351" y="2605854"/>
              <a:ext cx="0" cy="508598"/>
            </a:xfrm>
            <a:prstGeom prst="line">
              <a:avLst/>
            </a:prstGeom>
            <a:ln>
              <a:solidFill>
                <a:srgbClr val="139193"/>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260351" y="3114452"/>
              <a:ext cx="330185" cy="0"/>
            </a:xfrm>
            <a:prstGeom prst="line">
              <a:avLst/>
            </a:prstGeom>
            <a:ln>
              <a:solidFill>
                <a:srgbClr val="139193"/>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44327" y="2605854"/>
              <a:ext cx="0" cy="724622"/>
            </a:xfrm>
            <a:prstGeom prst="line">
              <a:avLst/>
            </a:prstGeom>
            <a:ln>
              <a:solidFill>
                <a:srgbClr val="139193"/>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44327" y="3330476"/>
              <a:ext cx="546209" cy="0"/>
            </a:xfrm>
            <a:prstGeom prst="line">
              <a:avLst/>
            </a:prstGeom>
            <a:ln>
              <a:solidFill>
                <a:srgbClr val="139193"/>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649077" y="7291028"/>
            <a:ext cx="3112899" cy="684803"/>
          </a:xfrm>
          <a:prstGeom prst="rect">
            <a:avLst/>
          </a:prstGeom>
          <a:noFill/>
        </p:spPr>
        <p:txBody>
          <a:bodyPr wrap="square" rtlCol="0">
            <a:spAutoFit/>
          </a:bodyPr>
          <a:lstStyle/>
          <a:p>
            <a:pPr fontAlgn="ctr">
              <a:spcBef>
                <a:spcPts val="300"/>
              </a:spcBef>
              <a:tabLst>
                <a:tab pos="228600" algn="l"/>
              </a:tabLst>
            </a:pPr>
            <a:r>
              <a:rPr lang="en-US" altLang="zh-CN" sz="900" dirty="0">
                <a:solidFill>
                  <a:schemeClr val="tx1">
                    <a:lumMod val="75000"/>
                    <a:lumOff val="25000"/>
                  </a:schemeClr>
                </a:solidFill>
                <a:latin typeface="Arial" panose="020B0604020202020204" pitchFamily="34" charset="0"/>
                <a:ea typeface="微软雅黑"/>
                <a:cs typeface="Arial" panose="020B0604020202020204" pitchFamily="34" charset="0"/>
              </a:rPr>
              <a:t>• High voltage motors, transformers and capacitor banks requiring frequent start-up;</a:t>
            </a:r>
            <a:endParaRPr lang="zh-CN" altLang="zh-CN" sz="900" dirty="0">
              <a:solidFill>
                <a:schemeClr val="tx1">
                  <a:lumMod val="75000"/>
                  <a:lumOff val="25000"/>
                </a:schemeClr>
              </a:solidFill>
              <a:latin typeface="Arial" panose="020B0604020202020204" pitchFamily="34" charset="0"/>
              <a:cs typeface="Arial" panose="020B0604020202020204" pitchFamily="34" charset="0"/>
            </a:endParaRPr>
          </a:p>
          <a:p>
            <a:pPr fontAlgn="ctr">
              <a:spcBef>
                <a:spcPts val="300"/>
              </a:spcBef>
              <a:tabLst>
                <a:tab pos="228600" algn="l"/>
              </a:tabLst>
            </a:pPr>
            <a:r>
              <a:rPr lang="en-US" altLang="zh-CN" sz="900" dirty="0">
                <a:solidFill>
                  <a:schemeClr val="tx1">
                    <a:lumMod val="75000"/>
                    <a:lumOff val="25000"/>
                  </a:schemeClr>
                </a:solidFill>
                <a:latin typeface="Arial" panose="020B0604020202020204" pitchFamily="34" charset="0"/>
                <a:ea typeface="微软雅黑"/>
                <a:cs typeface="Arial" panose="020B0604020202020204" pitchFamily="34" charset="0"/>
              </a:rPr>
              <a:t>• </a:t>
            </a:r>
            <a:r>
              <a:rPr lang="en-US" altLang="zh-CN" sz="900" kern="100" dirty="0">
                <a:solidFill>
                  <a:schemeClr val="tx1">
                    <a:lumMod val="75000"/>
                    <a:lumOff val="25000"/>
                  </a:schemeClr>
                </a:solidFill>
                <a:latin typeface="Arial" panose="020B0604020202020204" pitchFamily="34" charset="0"/>
                <a:ea typeface="微软雅黑"/>
                <a:cs typeface="Arial" panose="020B0604020202020204" pitchFamily="34" charset="0"/>
              </a:rPr>
              <a:t>Power plant, power grid, petrochemical, metallurgy and other new station projects;</a:t>
            </a:r>
            <a:endParaRPr lang="zh-CN"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TextBox 5"/>
          <p:cNvSpPr txBox="1"/>
          <p:nvPr/>
        </p:nvSpPr>
        <p:spPr>
          <a:xfrm>
            <a:off x="3925195" y="7291028"/>
            <a:ext cx="2988579" cy="1008000"/>
          </a:xfrm>
          <a:prstGeom prst="rect">
            <a:avLst/>
          </a:prstGeom>
          <a:noFill/>
        </p:spPr>
        <p:txBody>
          <a:bodyPr wrap="square" rtlCol="0">
            <a:spAutoFit/>
          </a:bodyPr>
          <a:lstStyle/>
          <a:p>
            <a:pPr fontAlgn="ctr">
              <a:spcBef>
                <a:spcPts val="300"/>
              </a:spcBef>
              <a:tabLst>
                <a:tab pos="228600" algn="l"/>
              </a:tabLst>
            </a:pPr>
            <a:r>
              <a:rPr lang="en-US" altLang="zh-CN" sz="900" dirty="0">
                <a:solidFill>
                  <a:schemeClr val="tx1">
                    <a:lumMod val="75000"/>
                    <a:lumOff val="25000"/>
                  </a:schemeClr>
                </a:solidFill>
                <a:latin typeface="Arial" panose="020B0604020202020204" pitchFamily="34" charset="0"/>
                <a:ea typeface="微软雅黑"/>
                <a:cs typeface="Arial" panose="020B0604020202020204" pitchFamily="34" charset="0"/>
              </a:rPr>
              <a:t>• High voltage motors, transformers and capacitor banks requiring frequent start-up;</a:t>
            </a:r>
            <a:endParaRPr lang="zh-CN" altLang="zh-CN" sz="900" dirty="0">
              <a:solidFill>
                <a:schemeClr val="tx1">
                  <a:lumMod val="75000"/>
                  <a:lumOff val="25000"/>
                </a:schemeClr>
              </a:solidFill>
              <a:latin typeface="Arial" panose="020B0604020202020204" pitchFamily="34" charset="0"/>
              <a:cs typeface="Arial" panose="020B0604020202020204" pitchFamily="34" charset="0"/>
            </a:endParaRPr>
          </a:p>
          <a:p>
            <a:pPr fontAlgn="ctr">
              <a:spcBef>
                <a:spcPts val="300"/>
              </a:spcBef>
              <a:tabLst>
                <a:tab pos="228600" algn="l"/>
              </a:tabLst>
            </a:pPr>
            <a:r>
              <a:rPr lang="en-US" altLang="zh-CN" sz="900" dirty="0">
                <a:solidFill>
                  <a:schemeClr val="tx1">
                    <a:lumMod val="75000"/>
                    <a:lumOff val="25000"/>
                  </a:schemeClr>
                </a:solidFill>
                <a:latin typeface="Arial" panose="020B0604020202020204" pitchFamily="34" charset="0"/>
                <a:ea typeface="微软雅黑"/>
                <a:cs typeface="Arial" panose="020B0604020202020204" pitchFamily="34" charset="0"/>
              </a:rPr>
              <a:t>• Spare parts supplement and after-sale maintenance of previous version products;</a:t>
            </a:r>
            <a:endParaRPr lang="zh-CN" altLang="zh-CN" sz="900" dirty="0">
              <a:solidFill>
                <a:schemeClr val="tx1">
                  <a:lumMod val="75000"/>
                  <a:lumOff val="25000"/>
                </a:schemeClr>
              </a:solidFill>
              <a:latin typeface="Arial" panose="020B0604020202020204" pitchFamily="34" charset="0"/>
              <a:cs typeface="Arial" panose="020B0604020202020204" pitchFamily="34" charset="0"/>
            </a:endParaRPr>
          </a:p>
          <a:p>
            <a:pPr fontAlgn="ctr">
              <a:spcBef>
                <a:spcPts val="300"/>
              </a:spcBef>
              <a:tabLst>
                <a:tab pos="228600" algn="l"/>
              </a:tabLst>
            </a:pPr>
            <a:r>
              <a:rPr lang="en-US" altLang="zh-CN" sz="900" dirty="0">
                <a:solidFill>
                  <a:schemeClr val="tx1">
                    <a:lumMod val="75000"/>
                    <a:lumOff val="25000"/>
                  </a:schemeClr>
                </a:solidFill>
                <a:latin typeface="Arial" panose="020B0604020202020204" pitchFamily="34" charset="0"/>
                <a:ea typeface="微软雅黑"/>
                <a:cs typeface="Arial" panose="020B0604020202020204" pitchFamily="34" charset="0"/>
              </a:rPr>
              <a:t>• </a:t>
            </a:r>
            <a:r>
              <a:rPr lang="en-US" altLang="zh-CN" sz="900" kern="100" dirty="0">
                <a:solidFill>
                  <a:schemeClr val="tx1">
                    <a:lumMod val="75000"/>
                    <a:lumOff val="25000"/>
                  </a:schemeClr>
                </a:solidFill>
                <a:latin typeface="Arial" panose="020B0604020202020204" pitchFamily="34" charset="0"/>
                <a:ea typeface="微软雅黑"/>
                <a:cs typeface="Arial" panose="020B0604020202020204" pitchFamily="34" charset="0"/>
              </a:rPr>
              <a:t>Power transformation of power grids and industrial projects;</a:t>
            </a:r>
            <a:endParaRPr lang="en-US" altLang="zh-CN" sz="900" b="1" kern="100" dirty="0">
              <a:solidFill>
                <a:schemeClr val="tx1">
                  <a:lumMod val="75000"/>
                  <a:lumOff val="25000"/>
                </a:schemeClr>
              </a:solidFill>
              <a:latin typeface="Arial" panose="020B0604020202020204" pitchFamily="34" charset="0"/>
              <a:ea typeface="微软雅黑"/>
              <a:cs typeface="Arial" panose="020B0604020202020204" pitchFamily="34" charset="0"/>
            </a:endParaRPr>
          </a:p>
        </p:txBody>
      </p:sp>
      <p:sp>
        <p:nvSpPr>
          <p:cNvPr id="7" name="TextBox 6"/>
          <p:cNvSpPr txBox="1"/>
          <p:nvPr/>
        </p:nvSpPr>
        <p:spPr>
          <a:xfrm>
            <a:off x="649077" y="8538859"/>
            <a:ext cx="6225798" cy="1200329"/>
          </a:xfrm>
          <a:prstGeom prst="rect">
            <a:avLst/>
          </a:prstGeom>
          <a:noFill/>
        </p:spPr>
        <p:txBody>
          <a:bodyPr wrap="square" rtlCol="0">
            <a:spAutoFit/>
          </a:bodyPr>
          <a:lstStyle/>
          <a:p>
            <a:pPr marL="108000" indent="-108000" fontAlgn="ctr">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Totally new embedded pole technology ensures that the main circuit is free from environmental impact and improves the adaptability of products in harsh environment;</a:t>
            </a:r>
          </a:p>
          <a:p>
            <a:pPr marL="108000" indent="-108000" fontAlgn="ctr">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Modular mechanism design, simple and reasonable structure, high mechanical strength, stable and reliable operations;</a:t>
            </a:r>
          </a:p>
          <a:p>
            <a:pPr marL="108000" indent="-108000" fontAlgn="ctr">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Convenient fuse installation mode. Installation and replacement can be completed in testing position, which is easy and fast, efficient and reliable;</a:t>
            </a:r>
          </a:p>
          <a:p>
            <a:pPr marL="108000" indent="-108000" fontAlgn="ctr">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Reliable secondary circuit design for control and protection. It can cooperate with microcomputer-based integrated protection relay to realize safe operation;</a:t>
            </a:r>
            <a:endParaRPr lang="zh-CN"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矩形 28"/>
          <p:cNvSpPr/>
          <p:nvPr/>
        </p:nvSpPr>
        <p:spPr>
          <a:xfrm>
            <a:off x="643621" y="6414770"/>
            <a:ext cx="6264698" cy="215444"/>
          </a:xfrm>
          <a:prstGeom prst="rect">
            <a:avLst/>
          </a:prstGeom>
          <a:solidFill>
            <a:schemeClr val="bg1">
              <a:lumMod val="9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lnSpc>
                <a:spcPts val="1350"/>
              </a:lnSpc>
            </a:pPr>
            <a:r>
              <a:rPr lang="en-US" altLang="zh-CN" sz="900" b="1" kern="100" dirty="0">
                <a:solidFill>
                  <a:schemeClr val="tx1">
                    <a:lumMod val="75000"/>
                    <a:lumOff val="25000"/>
                  </a:schemeClr>
                </a:solidFill>
                <a:latin typeface="Arial" panose="020B0604020202020204" pitchFamily="34" charset="0"/>
                <a:ea typeface="微软雅黑"/>
                <a:cs typeface="Arial" panose="020B0604020202020204" pitchFamily="34" charset="0"/>
              </a:rPr>
              <a:t>Product Features</a:t>
            </a:r>
            <a:endParaRPr lang="zh-CN" altLang="zh-CN" sz="900" b="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15" name="表格 14"/>
          <p:cNvGraphicFramePr>
            <a:graphicFrameLocks noGrp="1"/>
          </p:cNvGraphicFramePr>
          <p:nvPr>
            <p:extLst>
              <p:ext uri="{D42A27DB-BD31-4B8C-83A1-F6EECF244321}">
                <p14:modId xmlns:p14="http://schemas.microsoft.com/office/powerpoint/2010/main" val="178671673"/>
              </p:ext>
            </p:extLst>
          </p:nvPr>
        </p:nvGraphicFramePr>
        <p:xfrm>
          <a:off x="649077" y="4248444"/>
          <a:ext cx="6264696" cy="250762"/>
        </p:xfrm>
        <a:graphic>
          <a:graphicData uri="http://schemas.openxmlformats.org/drawingml/2006/table">
            <a:tbl>
              <a:tblPr firstRow="1" bandRow="1">
                <a:tableStyleId>{5C22544A-7EE6-4342-B048-85BDC9FD1C3A}</a:tableStyleId>
              </a:tblPr>
              <a:tblGrid>
                <a:gridCol w="3147914">
                  <a:extLst>
                    <a:ext uri="{9D8B030D-6E8A-4147-A177-3AD203B41FA5}">
                      <a16:colId xmlns:a16="http://schemas.microsoft.com/office/drawing/2014/main" val="20000"/>
                    </a:ext>
                  </a:extLst>
                </a:gridCol>
                <a:gridCol w="3116782">
                  <a:extLst>
                    <a:ext uri="{9D8B030D-6E8A-4147-A177-3AD203B41FA5}">
                      <a16:colId xmlns:a16="http://schemas.microsoft.com/office/drawing/2014/main" val="20001"/>
                    </a:ext>
                  </a:extLst>
                </a:gridCol>
              </a:tblGrid>
              <a:tr h="216024">
                <a:tc>
                  <a:txBody>
                    <a:bodyPr/>
                    <a:lstStyle/>
                    <a:p>
                      <a:pPr>
                        <a:lnSpc>
                          <a:spcPts val="1350"/>
                        </a:lnSpc>
                      </a:pPr>
                      <a:r>
                        <a:rPr lang="en-US" altLang="zh-CN" sz="900" b="0" dirty="0">
                          <a:latin typeface="Arial" panose="020B0604020202020204" pitchFamily="34" charset="0"/>
                          <a:ea typeface="微软雅黑" panose="020B0503020204020204" pitchFamily="34" charset="-122"/>
                          <a:cs typeface="Arial" panose="020B0604020202020204" pitchFamily="34" charset="0"/>
                        </a:rPr>
                        <a:t>VEC</a:t>
                      </a:r>
                      <a:r>
                        <a:rPr lang="zh-CN" altLang="en-US" sz="900" b="0" dirty="0">
                          <a:latin typeface="Arial" panose="020B0604020202020204" pitchFamily="34" charset="0"/>
                          <a:ea typeface="微软雅黑" panose="020B0503020204020204" pitchFamily="34" charset="-122"/>
                          <a:cs typeface="Arial" panose="020B0604020202020204" pitchFamily="34" charset="0"/>
                        </a:rPr>
                        <a:t> </a:t>
                      </a:r>
                      <a:r>
                        <a:rPr lang="en-US" altLang="zh-CN" sz="900" b="0" dirty="0">
                          <a:latin typeface="Arial" panose="020B0604020202020204" pitchFamily="34" charset="0"/>
                          <a:ea typeface="微软雅黑" panose="020B0503020204020204" pitchFamily="34" charset="-122"/>
                          <a:cs typeface="Arial" panose="020B0604020202020204" pitchFamily="34" charset="0"/>
                        </a:rPr>
                        <a:t>Pole Spacing 205mm</a:t>
                      </a:r>
                      <a:endParaRPr lang="zh-CN" altLang="en-US" sz="900" b="0" dirty="0">
                        <a:latin typeface="Arial" panose="020B0604020202020204" pitchFamily="34" charset="0"/>
                        <a:ea typeface="微软雅黑" panose="020B0503020204020204" pitchFamily="34" charset="-122"/>
                        <a:cs typeface="Arial" panose="020B0604020202020204" pitchFamily="34" charset="0"/>
                      </a:endParaRPr>
                    </a:p>
                  </a:txBody>
                  <a:tcPr>
                    <a:solidFill>
                      <a:srgbClr val="139193"/>
                    </a:solidFill>
                  </a:tcPr>
                </a:tc>
                <a:tc>
                  <a:txBody>
                    <a:bodyPr/>
                    <a:lstStyle/>
                    <a:p>
                      <a:pPr>
                        <a:lnSpc>
                          <a:spcPts val="1350"/>
                        </a:lnSpc>
                      </a:pPr>
                      <a:r>
                        <a:rPr lang="en-US" altLang="zh-CN"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VEC</a:t>
                      </a:r>
                      <a:r>
                        <a:rPr lang="zh-CN" altLang="en-US"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en-US" altLang="zh-CN" sz="900" b="0" dirty="0">
                          <a:solidFill>
                            <a:schemeClr val="bg1"/>
                          </a:solidFill>
                          <a:latin typeface="Arial" panose="020B0604020202020204" pitchFamily="34" charset="0"/>
                          <a:ea typeface="微软雅黑" panose="020B0503020204020204" pitchFamily="34" charset="-122"/>
                          <a:cs typeface="Arial" panose="020B0604020202020204" pitchFamily="34" charset="0"/>
                        </a:rPr>
                        <a:t>Pole Spacing 310mm</a:t>
                      </a:r>
                      <a:endParaRPr lang="zh-CN" altLang="en-US" sz="900" b="0" dirty="0">
                        <a:latin typeface="Arial" panose="020B0604020202020204" pitchFamily="34" charset="0"/>
                        <a:ea typeface="微软雅黑" panose="020B0503020204020204" pitchFamily="34" charset="-122"/>
                        <a:cs typeface="Arial" panose="020B0604020202020204" pitchFamily="34" charset="0"/>
                      </a:endParaRPr>
                    </a:p>
                  </a:txBody>
                  <a:tcPr>
                    <a:solidFill>
                      <a:srgbClr val="139193"/>
                    </a:solidFill>
                  </a:tcPr>
                </a:tc>
                <a:extLst>
                  <a:ext uri="{0D108BD9-81ED-4DB2-BD59-A6C34878D82A}">
                    <a16:rowId xmlns:a16="http://schemas.microsoft.com/office/drawing/2014/main" val="10000"/>
                  </a:ext>
                </a:extLst>
              </a:tr>
            </a:tbl>
          </a:graphicData>
        </a:graphic>
      </p:graphicFrame>
      <p:sp>
        <p:nvSpPr>
          <p:cNvPr id="35" name="矩形 34"/>
          <p:cNvSpPr/>
          <p:nvPr/>
        </p:nvSpPr>
        <p:spPr>
          <a:xfrm>
            <a:off x="643621" y="7002884"/>
            <a:ext cx="6264698" cy="215444"/>
          </a:xfrm>
          <a:prstGeom prst="rect">
            <a:avLst/>
          </a:prstGeom>
          <a:solidFill>
            <a:schemeClr val="bg1">
              <a:lumMod val="9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lnSpc>
                <a:spcPts val="1350"/>
              </a:lnSpc>
            </a:pPr>
            <a:r>
              <a:rPr lang="en-US" altLang="zh-CN" sz="900" b="1" kern="100" dirty="0">
                <a:solidFill>
                  <a:schemeClr val="tx1">
                    <a:lumMod val="75000"/>
                    <a:lumOff val="25000"/>
                  </a:schemeClr>
                </a:solidFill>
                <a:latin typeface="Arial" panose="020B0604020202020204" pitchFamily="34" charset="0"/>
                <a:ea typeface="微软雅黑"/>
                <a:cs typeface="Arial" panose="020B0604020202020204" pitchFamily="34" charset="0"/>
              </a:rPr>
              <a:t>Application Area</a:t>
            </a:r>
            <a:endParaRPr lang="zh-CN" altLang="zh-CN" sz="9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6" name="矩形 35"/>
          <p:cNvSpPr/>
          <p:nvPr/>
        </p:nvSpPr>
        <p:spPr>
          <a:xfrm>
            <a:off x="643621" y="8299608"/>
            <a:ext cx="6264698" cy="215444"/>
          </a:xfrm>
          <a:prstGeom prst="rect">
            <a:avLst/>
          </a:prstGeom>
          <a:solidFill>
            <a:schemeClr val="bg1">
              <a:lumMod val="9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lnSpc>
                <a:spcPts val="1350"/>
              </a:lnSpc>
            </a:pPr>
            <a:r>
              <a:rPr lang="en-US" altLang="zh-CN" sz="900" b="1" kern="100" dirty="0">
                <a:solidFill>
                  <a:schemeClr val="tx1">
                    <a:lumMod val="75000"/>
                    <a:lumOff val="25000"/>
                  </a:schemeClr>
                </a:solidFill>
                <a:latin typeface="Arial" panose="020B0604020202020204" pitchFamily="34" charset="0"/>
                <a:ea typeface="微软雅黑"/>
                <a:cs typeface="Arial" panose="020B0604020202020204" pitchFamily="34" charset="0"/>
              </a:rPr>
              <a:t>Advantages of New Product</a:t>
            </a:r>
            <a:endParaRPr lang="zh-CN" altLang="zh-CN" sz="9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TextBox 1"/>
          <p:cNvSpPr txBox="1"/>
          <p:nvPr/>
        </p:nvSpPr>
        <p:spPr>
          <a:xfrm>
            <a:off x="649077" y="6642844"/>
            <a:ext cx="1212523" cy="300082"/>
          </a:xfrm>
          <a:prstGeom prst="rect">
            <a:avLst/>
          </a:prstGeom>
          <a:noFill/>
        </p:spPr>
        <p:txBody>
          <a:bodyPr wrap="square" rtlCol="0">
            <a:spAutoFit/>
          </a:bodyPr>
          <a:lstStyle/>
          <a:p>
            <a:pPr lvl="0" algn="just">
              <a:lnSpc>
                <a:spcPct val="15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900" kern="1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Compact design</a:t>
            </a:r>
          </a:p>
        </p:txBody>
      </p:sp>
      <p:sp>
        <p:nvSpPr>
          <p:cNvPr id="37" name="TextBox 36"/>
          <p:cNvSpPr txBox="1"/>
          <p:nvPr/>
        </p:nvSpPr>
        <p:spPr>
          <a:xfrm>
            <a:off x="3924647" y="6642844"/>
            <a:ext cx="2912868" cy="300082"/>
          </a:xfrm>
          <a:prstGeom prst="rect">
            <a:avLst/>
          </a:prstGeom>
          <a:noFill/>
        </p:spPr>
        <p:txBody>
          <a:bodyPr wrap="square" rtlCol="0">
            <a:spAutoFit/>
          </a:bodyPr>
          <a:lstStyle/>
          <a:p>
            <a:pPr algn="just" fontAlgn="ctr">
              <a:lnSpc>
                <a:spcPct val="150000"/>
              </a:lnSpc>
              <a:tabLst>
                <a:tab pos="228600" algn="l"/>
              </a:tabLst>
            </a:pPr>
            <a:r>
              <a:rPr lang="en-US" altLang="zh-CN" sz="900" dirty="0">
                <a:solidFill>
                  <a:schemeClr val="tx1">
                    <a:lumMod val="75000"/>
                    <a:lumOff val="25000"/>
                  </a:schemeClr>
                </a:solidFill>
                <a:latin typeface="Arial" panose="020B0604020202020204" pitchFamily="34" charset="0"/>
                <a:ea typeface="微软雅黑"/>
                <a:cs typeface="Arial" panose="020B0604020202020204" pitchFamily="34" charset="0"/>
              </a:rPr>
              <a:t>• Exactly same interface size </a:t>
            </a:r>
            <a:r>
              <a:rPr lang="en-US" altLang="zh-CN" sz="900" kern="100" dirty="0">
                <a:solidFill>
                  <a:schemeClr val="tx1">
                    <a:lumMod val="75000"/>
                    <a:lumOff val="25000"/>
                  </a:schemeClr>
                </a:solidFill>
                <a:latin typeface="Arial" panose="020B0604020202020204" pitchFamily="34" charset="0"/>
                <a:ea typeface="微软雅黑"/>
                <a:cs typeface="Arial" panose="020B0604020202020204" pitchFamily="34" charset="0"/>
              </a:rPr>
              <a:t>as last version  product</a:t>
            </a:r>
            <a:endParaRPr lang="zh-CN" altLang="zh-CN" sz="9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3" name="组合 32">
            <a:extLst>
              <a:ext uri="{FF2B5EF4-FFF2-40B4-BE49-F238E27FC236}">
                <a16:creationId xmlns:a16="http://schemas.microsoft.com/office/drawing/2014/main" id="{551B80C7-9F9F-73BB-3258-6F1EC9EA398C}"/>
              </a:ext>
            </a:extLst>
          </p:cNvPr>
          <p:cNvGrpSpPr/>
          <p:nvPr/>
        </p:nvGrpSpPr>
        <p:grpSpPr>
          <a:xfrm>
            <a:off x="0" y="9811196"/>
            <a:ext cx="7562850" cy="488848"/>
            <a:chOff x="0" y="9811196"/>
            <a:chExt cx="7562850" cy="488848"/>
          </a:xfrm>
        </p:grpSpPr>
        <p:sp>
          <p:nvSpPr>
            <p:cNvPr id="40" name="矩形 39">
              <a:extLst>
                <a:ext uri="{FF2B5EF4-FFF2-40B4-BE49-F238E27FC236}">
                  <a16:creationId xmlns:a16="http://schemas.microsoft.com/office/drawing/2014/main" id="{0851E652-5ED6-E962-D23C-E00368535DE6}"/>
                </a:ext>
              </a:extLst>
            </p:cNvPr>
            <p:cNvSpPr/>
            <p:nvPr/>
          </p:nvSpPr>
          <p:spPr>
            <a:xfrm>
              <a:off x="0" y="9811196"/>
              <a:ext cx="7562850"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1" name="TextBox 5">
              <a:extLst>
                <a:ext uri="{FF2B5EF4-FFF2-40B4-BE49-F238E27FC236}">
                  <a16:creationId xmlns:a16="http://schemas.microsoft.com/office/drawing/2014/main" id="{DD82EA3E-547E-8007-BBFD-35275448F96D}"/>
                </a:ext>
              </a:extLst>
            </p:cNvPr>
            <p:cNvSpPr txBox="1"/>
            <p:nvPr/>
          </p:nvSpPr>
          <p:spPr>
            <a:xfrm>
              <a:off x="397049" y="10099989"/>
              <a:ext cx="1234633" cy="200055"/>
            </a:xfrm>
            <a:prstGeom prst="rect">
              <a:avLst/>
            </a:prstGeom>
            <a:noFill/>
          </p:spPr>
          <p:txBody>
            <a:bodyPr wrap="none" rtlCol="0">
              <a:spAutoFit/>
            </a:bodyPr>
            <a:lstStyle/>
            <a:p>
              <a:r>
                <a:rPr lang="en-US" altLang="zh-CN" sz="700" dirty="0">
                  <a:solidFill>
                    <a:srgbClr val="139193"/>
                  </a:solidFill>
                  <a:latin typeface="Arial" panose="020B0604020202020204" pitchFamily="34" charset="0"/>
                  <a:cs typeface="Arial" panose="020B0604020202020204" pitchFamily="34" charset="0"/>
                </a:rPr>
                <a:t>www.leistung-energie.com</a:t>
              </a:r>
              <a:endParaRPr lang="zh-CN" altLang="en-US" sz="700" dirty="0">
                <a:solidFill>
                  <a:srgbClr val="139193"/>
                </a:solidFill>
                <a:latin typeface="Arial" panose="020B0604020202020204" pitchFamily="34" charset="0"/>
                <a:cs typeface="Arial" panose="020B0604020202020204" pitchFamily="34" charset="0"/>
              </a:endParaRPr>
            </a:p>
          </p:txBody>
        </p:sp>
        <p:sp>
          <p:nvSpPr>
            <p:cNvPr id="42" name="TextBox 6">
              <a:extLst>
                <a:ext uri="{FF2B5EF4-FFF2-40B4-BE49-F238E27FC236}">
                  <a16:creationId xmlns:a16="http://schemas.microsoft.com/office/drawing/2014/main" id="{7FF3BE5D-651F-CF74-4F25-FB41B173626E}"/>
                </a:ext>
              </a:extLst>
            </p:cNvPr>
            <p:cNvSpPr txBox="1"/>
            <p:nvPr/>
          </p:nvSpPr>
          <p:spPr>
            <a:xfrm>
              <a:off x="6013673" y="10099989"/>
              <a:ext cx="1152128" cy="200055"/>
            </a:xfrm>
            <a:prstGeom prst="rect">
              <a:avLst/>
            </a:prstGeom>
            <a:noFill/>
          </p:spPr>
          <p:txBody>
            <a:bodyPr wrap="square" rtlCol="0">
              <a:spAutoFit/>
            </a:bodyPr>
            <a:lstStyle/>
            <a:p>
              <a:pPr algn="dist"/>
              <a:r>
                <a:rPr lang="en-US" altLang="zh-CN" sz="700" dirty="0">
                  <a:solidFill>
                    <a:schemeClr val="tx1">
                      <a:lumMod val="50000"/>
                      <a:lumOff val="50000"/>
                    </a:schemeClr>
                  </a:solidFill>
                  <a:latin typeface="Arial" panose="020B0604020202020204" pitchFamily="34" charset="0"/>
                  <a:ea typeface="Droid Sans Fallback" panose="020B0502000000000001" pitchFamily="50" charset="-128"/>
                  <a:cs typeface="Arial" panose="020B0604020202020204" pitchFamily="34" charset="0"/>
                </a:rPr>
                <a:t>VEC Catalog | 9 </a:t>
              </a:r>
            </a:p>
          </p:txBody>
        </p:sp>
      </p:grpSp>
    </p:spTree>
    <p:extLst>
      <p:ext uri="{BB962C8B-B14F-4D97-AF65-F5344CB8AC3E}">
        <p14:creationId xmlns:p14="http://schemas.microsoft.com/office/powerpoint/2010/main" val="94151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49078" y="1841242"/>
            <a:ext cx="6264696" cy="253916"/>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latin typeface="Arial" panose="020B0604020202020204" pitchFamily="34" charset="0"/>
              <a:cs typeface="Arial" panose="020B0604020202020204" pitchFamily="34" charset="0"/>
            </a:endParaRPr>
          </a:p>
        </p:txBody>
      </p:sp>
      <p:sp>
        <p:nvSpPr>
          <p:cNvPr id="9" name="TextBox 8"/>
          <p:cNvSpPr txBox="1"/>
          <p:nvPr/>
        </p:nvSpPr>
        <p:spPr>
          <a:xfrm>
            <a:off x="3529397" y="2406123"/>
            <a:ext cx="3384376" cy="5286062"/>
          </a:xfrm>
          <a:prstGeom prst="rect">
            <a:avLst/>
          </a:prstGeom>
          <a:noFill/>
        </p:spPr>
        <p:txBody>
          <a:bodyPr wrap="square" rtlCol="0">
            <a:spAutoFit/>
          </a:bodyPr>
          <a:lstStyle/>
          <a:p>
            <a:pPr>
              <a:lnSpc>
                <a:spcPct val="150000"/>
              </a:lnSpc>
            </a:pPr>
            <a:r>
              <a:rPr lang="en-US"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rPr>
              <a:t>▍Ordering Instruction</a:t>
            </a:r>
          </a:p>
          <a:p>
            <a:pPr marL="108000" indent="-108000">
              <a:lnSpc>
                <a:spcPct val="15000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Model, name and quantity of vacuum contactor;</a:t>
            </a:r>
          </a:p>
          <a:p>
            <a:pPr marL="108000" indent="-108000">
              <a:lnSpc>
                <a:spcPct val="15000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Closing and opening operation voltage, and whether mechanical holding is needed;</a:t>
            </a:r>
          </a:p>
          <a:p>
            <a:pPr marL="108000" indent="-108000">
              <a:lnSpc>
                <a:spcPct val="15000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Type and current of fuse (to be ordered separately);</a:t>
            </a:r>
          </a:p>
          <a:p>
            <a:pPr marL="108000" indent="-108000">
              <a:lnSpc>
                <a:spcPct val="15000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Model, name, specification and quantity of spare parts;</a:t>
            </a:r>
          </a:p>
          <a:p>
            <a:pPr marL="108000" indent="-108000">
              <a:lnSpc>
                <a:spcPct val="15000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Please indicate any special circumstances in the order agreements;</a:t>
            </a:r>
          </a:p>
          <a:p>
            <a:pPr marL="108000" indent="-108000">
              <a:lnSpc>
                <a:spcPct val="15000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For the upgrading and replacement of contactor products for some specific projects, the actual project site situation and the diversity of secondary electrical connections need to be considered;</a:t>
            </a:r>
          </a:p>
          <a:p>
            <a:pPr marL="108000" indent="-108000">
              <a:lnSpc>
                <a:spcPct val="150000"/>
              </a:lnSpc>
              <a:buFont typeface="Arial" panose="020B0604020202020204" pitchFamily="34" charset="0"/>
              <a:buChar cha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Please contact the manufacturer for more technical support before selecting the model;</a:t>
            </a:r>
          </a:p>
          <a:p>
            <a:pPr>
              <a:lnSpc>
                <a:spcPct val="150000"/>
              </a:lnSpc>
            </a:pPr>
            <a:endParaRPr lang="en-US" altLang="zh-CN" sz="900" dirty="0">
              <a:solidFill>
                <a:srgbClr val="0257B2"/>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900" dirty="0">
                <a:solidFill>
                  <a:srgbClr val="139193"/>
                </a:solidFill>
                <a:latin typeface="Arial" panose="020B0604020202020204" pitchFamily="34" charset="0"/>
                <a:ea typeface="微软雅黑" panose="020B0503020204020204" pitchFamily="34" charset="-122"/>
                <a:cs typeface="Arial" panose="020B0604020202020204" pitchFamily="34" charset="0"/>
              </a:rPr>
              <a:t>▍Delivery Document &amp; Attachment</a:t>
            </a:r>
            <a:endParaRPr lang="zh-CN" altLang="en-US" sz="900" dirty="0">
              <a:solidFill>
                <a:srgbClr val="139193"/>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Delivery document include</a:t>
            </a: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p>
          <a:p>
            <a:pPr>
              <a:lnSpc>
                <a:spcPct val="15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a. Product certificate and factory inspection report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b.</a:t>
            </a: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Product manual</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c. Packing List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Attachment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 Push-in handle of handcart for vacuum contactor</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b. Secondary socket and pin of vacuum contactor</a:t>
            </a:r>
          </a:p>
          <a:p>
            <a:pPr>
              <a:lnSpc>
                <a:spcPct val="150000"/>
              </a:lnSpc>
            </a:pPr>
            <a:endParaRPr lang="zh-CN" altLang="en-US" sz="9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endParaRPr lang="en-US" altLang="zh-CN" sz="900" dirty="0">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649077" y="1530276"/>
            <a:ext cx="626469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11" name="组合 10"/>
          <p:cNvGrpSpPr/>
          <p:nvPr/>
        </p:nvGrpSpPr>
        <p:grpSpPr>
          <a:xfrm>
            <a:off x="650181" y="522164"/>
            <a:ext cx="1578511" cy="276999"/>
            <a:chOff x="650181" y="522164"/>
            <a:chExt cx="1578511" cy="276999"/>
          </a:xfrm>
        </p:grpSpPr>
        <p:sp>
          <p:nvSpPr>
            <p:cNvPr id="12" name="TextBox 11"/>
            <p:cNvSpPr txBox="1"/>
            <p:nvPr/>
          </p:nvSpPr>
          <p:spPr>
            <a:xfrm>
              <a:off x="695900" y="522164"/>
              <a:ext cx="1532792" cy="276999"/>
            </a:xfrm>
            <a:prstGeom prst="rect">
              <a:avLst/>
            </a:prstGeom>
            <a:noFill/>
          </p:spPr>
          <p:txBody>
            <a:bodyPr wrap="none" rtlCol="0">
              <a:spAutoFit/>
            </a:bodyPr>
            <a:lstStyle/>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Ordering Instruction</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矩形 12"/>
            <p:cNvSpPr/>
            <p:nvPr/>
          </p:nvSpPr>
          <p:spPr>
            <a:xfrm>
              <a:off x="650181" y="552651"/>
              <a:ext cx="45719"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grpSp>
      <p:sp>
        <p:nvSpPr>
          <p:cNvPr id="14" name="文本框 15"/>
          <p:cNvSpPr txBox="1"/>
          <p:nvPr/>
        </p:nvSpPr>
        <p:spPr>
          <a:xfrm>
            <a:off x="695900" y="1841242"/>
            <a:ext cx="1500555" cy="246221"/>
          </a:xfrm>
          <a:prstGeom prst="rect">
            <a:avLst/>
          </a:prstGeom>
          <a:noFill/>
          <a:ln w="9525">
            <a:noFill/>
            <a:miter lim="800000"/>
            <a:headEnd/>
            <a:tailEnd/>
          </a:ln>
        </p:spPr>
        <p:txBody>
          <a:bodyPr wrap="square">
            <a:spAutoFit/>
          </a:bodyPr>
          <a:lstStyle>
            <a:defPPr>
              <a:defRPr lang="zh-CN"/>
            </a:defPPr>
            <a:lvl1pPr eaLnBrk="0" hangingPunct="0">
              <a:defRPr sz="2400" b="1">
                <a:latin typeface="Arial" charset="0"/>
              </a:defRPr>
            </a:lvl1pPr>
            <a:lvl2pPr marL="742950" indent="-285750" eaLnBrk="0" hangingPunct="0">
              <a:defRPr b="1">
                <a:latin typeface="Arial" charset="0"/>
              </a:defRPr>
            </a:lvl2pPr>
            <a:lvl3pPr marL="1143000" indent="-228600" eaLnBrk="0" hangingPunct="0">
              <a:defRPr b="1">
                <a:latin typeface="Arial" charset="0"/>
              </a:defRPr>
            </a:lvl3pPr>
            <a:lvl4pPr marL="1600200" indent="-228600" eaLnBrk="0" hangingPunct="0">
              <a:defRPr b="1">
                <a:latin typeface="Arial" charset="0"/>
              </a:defRPr>
            </a:lvl4pPr>
            <a:lvl5pPr marL="2057400" indent="-228600" eaLnBrk="0" hangingPunct="0">
              <a:defRPr b="1">
                <a:latin typeface="Arial" charset="0"/>
              </a:defRPr>
            </a:lvl5pPr>
            <a:lvl6pPr marL="2514600" indent="-228600" eaLnBrk="0" fontAlgn="b" hangingPunct="0">
              <a:spcBef>
                <a:spcPct val="0"/>
              </a:spcBef>
              <a:spcAft>
                <a:spcPct val="0"/>
              </a:spcAft>
              <a:defRPr b="1">
                <a:latin typeface="Arial" charset="0"/>
              </a:defRPr>
            </a:lvl6pPr>
            <a:lvl7pPr marL="2971800" indent="-228600" eaLnBrk="0" fontAlgn="b" hangingPunct="0">
              <a:spcBef>
                <a:spcPct val="0"/>
              </a:spcBef>
              <a:spcAft>
                <a:spcPct val="0"/>
              </a:spcAft>
              <a:defRPr b="1">
                <a:latin typeface="Arial" charset="0"/>
              </a:defRPr>
            </a:lvl7pPr>
            <a:lvl8pPr marL="3429000" indent="-228600" eaLnBrk="0" fontAlgn="b" hangingPunct="0">
              <a:spcBef>
                <a:spcPct val="0"/>
              </a:spcBef>
              <a:spcAft>
                <a:spcPct val="0"/>
              </a:spcAft>
              <a:defRPr b="1">
                <a:latin typeface="Arial" charset="0"/>
              </a:defRPr>
            </a:lvl8pPr>
            <a:lvl9pPr marL="3886200" indent="-228600" eaLnBrk="0" fontAlgn="b" hangingPunct="0">
              <a:spcBef>
                <a:spcPct val="0"/>
              </a:spcBef>
              <a:spcAft>
                <a:spcPct val="0"/>
              </a:spcAft>
              <a:defRPr b="1">
                <a:latin typeface="Arial" charset="0"/>
              </a:defRPr>
            </a:lvl9pPr>
          </a:lstStyle>
          <a:p>
            <a:r>
              <a:rPr lang="en-US" altLang="zh-CN" sz="1000" b="0" dirty="0">
                <a:solidFill>
                  <a:schemeClr val="bg1"/>
                </a:solidFill>
                <a:latin typeface="Arial" panose="020B0604020202020204" pitchFamily="34" charset="0"/>
                <a:ea typeface="微软雅黑" panose="020B0503020204020204" pitchFamily="34" charset="-122"/>
                <a:cs typeface="Arial" panose="020B0604020202020204" pitchFamily="34" charset="0"/>
              </a:rPr>
              <a:t>Ordering Instruction</a:t>
            </a:r>
            <a:endParaRPr lang="zh-CN" altLang="en-US" sz="1000" b="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8" name="组合 17">
            <a:extLst>
              <a:ext uri="{FF2B5EF4-FFF2-40B4-BE49-F238E27FC236}">
                <a16:creationId xmlns:a16="http://schemas.microsoft.com/office/drawing/2014/main" id="{D34C7976-618B-CD70-ED22-EB368963D84C}"/>
              </a:ext>
            </a:extLst>
          </p:cNvPr>
          <p:cNvGrpSpPr/>
          <p:nvPr/>
        </p:nvGrpSpPr>
        <p:grpSpPr>
          <a:xfrm>
            <a:off x="0" y="9811196"/>
            <a:ext cx="7562850" cy="488087"/>
            <a:chOff x="0" y="9811196"/>
            <a:chExt cx="7562850" cy="488087"/>
          </a:xfrm>
        </p:grpSpPr>
        <p:grpSp>
          <p:nvGrpSpPr>
            <p:cNvPr id="21" name="组合 20">
              <a:extLst>
                <a:ext uri="{FF2B5EF4-FFF2-40B4-BE49-F238E27FC236}">
                  <a16:creationId xmlns:a16="http://schemas.microsoft.com/office/drawing/2014/main" id="{7F07A4F1-19D7-D943-644B-E71564FB3553}"/>
                </a:ext>
              </a:extLst>
            </p:cNvPr>
            <p:cNvGrpSpPr/>
            <p:nvPr/>
          </p:nvGrpSpPr>
          <p:grpSpPr>
            <a:xfrm>
              <a:off x="399943" y="10099228"/>
              <a:ext cx="6923265" cy="200055"/>
              <a:chOff x="396255" y="10099228"/>
              <a:chExt cx="6923265" cy="200055"/>
            </a:xfrm>
          </p:grpSpPr>
          <p:sp>
            <p:nvSpPr>
              <p:cNvPr id="23" name="TextBox 8">
                <a:extLst>
                  <a:ext uri="{FF2B5EF4-FFF2-40B4-BE49-F238E27FC236}">
                    <a16:creationId xmlns:a16="http://schemas.microsoft.com/office/drawing/2014/main" id="{CFBBE70F-DB89-68A5-01DD-06652A7A4E78}"/>
                  </a:ext>
                </a:extLst>
              </p:cNvPr>
              <p:cNvSpPr txBox="1"/>
              <p:nvPr/>
            </p:nvSpPr>
            <p:spPr>
              <a:xfrm>
                <a:off x="6084887" y="10099228"/>
                <a:ext cx="1234633" cy="200055"/>
              </a:xfrm>
              <a:prstGeom prst="rect">
                <a:avLst/>
              </a:prstGeom>
              <a:noFill/>
            </p:spPr>
            <p:txBody>
              <a:bodyPr wrap="none" rtlCol="0">
                <a:spAutoFit/>
              </a:bodyPr>
              <a:lstStyle/>
              <a:p>
                <a:r>
                  <a:rPr lang="en-US" altLang="zh-CN" sz="700" dirty="0">
                    <a:solidFill>
                      <a:srgbClr val="139193"/>
                    </a:solidFill>
                    <a:latin typeface="Arial" panose="020B0604020202020204" pitchFamily="34" charset="0"/>
                    <a:cs typeface="Arial" panose="020B0604020202020204" pitchFamily="34" charset="0"/>
                  </a:rPr>
                  <a:t>www.leistung-energie.com</a:t>
                </a:r>
                <a:endParaRPr lang="zh-CN" altLang="en-US" sz="700" dirty="0">
                  <a:solidFill>
                    <a:srgbClr val="139193"/>
                  </a:solidFill>
                  <a:latin typeface="Arial" panose="020B0604020202020204" pitchFamily="34" charset="0"/>
                  <a:cs typeface="Arial" panose="020B0604020202020204" pitchFamily="34" charset="0"/>
                </a:endParaRPr>
              </a:p>
            </p:txBody>
          </p:sp>
          <p:sp>
            <p:nvSpPr>
              <p:cNvPr id="24" name="TextBox 7">
                <a:extLst>
                  <a:ext uri="{FF2B5EF4-FFF2-40B4-BE49-F238E27FC236}">
                    <a16:creationId xmlns:a16="http://schemas.microsoft.com/office/drawing/2014/main" id="{EC0760FB-AF16-52E1-4B78-062A43A3E1F7}"/>
                  </a:ext>
                </a:extLst>
              </p:cNvPr>
              <p:cNvSpPr txBox="1"/>
              <p:nvPr/>
            </p:nvSpPr>
            <p:spPr>
              <a:xfrm>
                <a:off x="396255" y="10099228"/>
                <a:ext cx="1152128" cy="200055"/>
              </a:xfrm>
              <a:prstGeom prst="rect">
                <a:avLst/>
              </a:prstGeom>
              <a:noFill/>
            </p:spPr>
            <p:txBody>
              <a:bodyPr wrap="square" rtlCol="0">
                <a:spAutoFit/>
              </a:bodyPr>
              <a:lstStyle/>
              <a:p>
                <a:pPr algn="dist"/>
                <a:r>
                  <a:rPr lang="en-US" altLang="zh-CN" sz="700" dirty="0">
                    <a:solidFill>
                      <a:schemeClr val="tx1">
                        <a:lumMod val="50000"/>
                        <a:lumOff val="50000"/>
                      </a:schemeClr>
                    </a:solidFill>
                    <a:latin typeface="Arial" panose="020B0604020202020204" pitchFamily="34" charset="0"/>
                    <a:ea typeface="Droid Sans Fallback" panose="020B0502000000000001" pitchFamily="50" charset="-128"/>
                    <a:cs typeface="Arial" panose="020B0604020202020204" pitchFamily="34" charset="0"/>
                  </a:rPr>
                  <a:t> 10 | VEC Catalog</a:t>
                </a:r>
              </a:p>
            </p:txBody>
          </p:sp>
        </p:grpSp>
        <p:sp>
          <p:nvSpPr>
            <p:cNvPr id="22" name="矩形 21">
              <a:extLst>
                <a:ext uri="{FF2B5EF4-FFF2-40B4-BE49-F238E27FC236}">
                  <a16:creationId xmlns:a16="http://schemas.microsoft.com/office/drawing/2014/main" id="{AB41F10D-10F4-20B5-921E-E0E236E4422E}"/>
                </a:ext>
              </a:extLst>
            </p:cNvPr>
            <p:cNvSpPr/>
            <p:nvPr/>
          </p:nvSpPr>
          <p:spPr>
            <a:xfrm>
              <a:off x="0" y="9811196"/>
              <a:ext cx="7562850" cy="216024"/>
            </a:xfrm>
            <a:prstGeom prst="rect">
              <a:avLst/>
            </a:prstGeom>
            <a:solidFill>
              <a:srgbClr val="13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6938526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8903</TotalTime>
  <Words>2778</Words>
  <Application>Microsoft Office PowerPoint</Application>
  <PresentationFormat>自定义</PresentationFormat>
  <Paragraphs>502</Paragraphs>
  <Slides>20</Slides>
  <Notes>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20</vt:i4>
      </vt:variant>
    </vt:vector>
  </HeadingPairs>
  <TitlesOfParts>
    <vt:vector size="24" baseType="lpstr">
      <vt:lpstr>Arial</vt:lpstr>
      <vt:lpstr>Calibri</vt:lpstr>
      <vt:lpstr>Segoe UI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马佳佳</dc:creator>
  <cp:lastModifiedBy>Yu Fang</cp:lastModifiedBy>
  <cp:revision>451</cp:revision>
  <dcterms:created xsi:type="dcterms:W3CDTF">2020-04-24T05:53:44Z</dcterms:created>
  <dcterms:modified xsi:type="dcterms:W3CDTF">2022-05-23T08:09:00Z</dcterms:modified>
</cp:coreProperties>
</file>